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6" r:id="rId2"/>
    <p:sldId id="263" r:id="rId3"/>
    <p:sldId id="257" r:id="rId4"/>
    <p:sldId id="258" r:id="rId5"/>
    <p:sldId id="264" r:id="rId6"/>
    <p:sldId id="259" r:id="rId7"/>
    <p:sldId id="262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06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749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312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" y="22305"/>
            <a:ext cx="12181279" cy="68085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2649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330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17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86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489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99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759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045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69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00C636-33E7-4B98-91D7-2749B82AD485}" type="datetimeFigureOut">
              <a:rPr lang="en-ZA" smtClean="0"/>
              <a:t>2015/01/20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A916F6-4575-4DEA-9612-26AECF5F6BCB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3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2442" y="5084763"/>
            <a:ext cx="6400800" cy="1129680"/>
          </a:xfrm>
        </p:spPr>
        <p:txBody>
          <a:bodyPr anchor="ctr">
            <a:normAutofit fontScale="85000" lnSpcReduction="20000"/>
          </a:bodyPr>
          <a:lstStyle/>
          <a:p>
            <a:r>
              <a:rPr lang="en-ZA" dirty="0"/>
              <a:t>Faculty of Theology </a:t>
            </a:r>
          </a:p>
          <a:p>
            <a:r>
              <a:rPr lang="en-ZA" dirty="0" smtClean="0"/>
              <a:t>Stellenbosch: 20 </a:t>
            </a:r>
            <a:r>
              <a:rPr lang="en-ZA" dirty="0"/>
              <a:t>January 2015</a:t>
            </a:r>
          </a:p>
          <a:p>
            <a:r>
              <a:rPr lang="en-ZA" dirty="0"/>
              <a:t>Piet.Naude@usb.ac.za</a:t>
            </a:r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419600" y="2958090"/>
            <a:ext cx="7772400" cy="1295400"/>
          </a:xfrm>
          <a:noFill/>
        </p:spPr>
        <p:txBody>
          <a:bodyPr>
            <a:normAutofit fontScale="90000"/>
          </a:bodyPr>
          <a:lstStyle/>
          <a:p>
            <a:r>
              <a:rPr lang="en-ZA" dirty="0"/>
              <a:t>The nature and challenges of “</a:t>
            </a:r>
            <a:r>
              <a:rPr lang="en-ZA" dirty="0" err="1"/>
              <a:t>missional</a:t>
            </a:r>
            <a:r>
              <a:rPr lang="en-ZA" dirty="0"/>
              <a:t>” theologies/churches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6754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Creation is yearning for the freedom and glory of God… (Rom 8) – guiding a MT?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859"/>
            <a:ext cx="10515600" cy="4351338"/>
          </a:xfrm>
        </p:spPr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Die </a:t>
            </a:r>
            <a:r>
              <a:rPr lang="en-ZA" dirty="0" err="1" smtClean="0"/>
              <a:t>skepping</a:t>
            </a:r>
            <a:r>
              <a:rPr lang="en-ZA" dirty="0" smtClean="0"/>
              <a:t> </a:t>
            </a:r>
            <a:r>
              <a:rPr lang="en-ZA" dirty="0" err="1" smtClean="0"/>
              <a:t>sien</a:t>
            </a:r>
            <a:r>
              <a:rPr lang="en-ZA" dirty="0" smtClean="0"/>
              <a:t> met </a:t>
            </a:r>
            <a:r>
              <a:rPr lang="en-ZA" dirty="0" err="1" smtClean="0"/>
              <a:t>gespanne</a:t>
            </a:r>
            <a:r>
              <a:rPr lang="en-ZA" dirty="0" smtClean="0"/>
              <a:t> </a:t>
            </a:r>
            <a:r>
              <a:rPr lang="en-ZA" dirty="0" err="1" smtClean="0"/>
              <a:t>verwagting</a:t>
            </a:r>
            <a:r>
              <a:rPr lang="en-ZA" dirty="0" smtClean="0"/>
              <a:t> </a:t>
            </a:r>
            <a:r>
              <a:rPr lang="en-ZA" dirty="0" err="1" smtClean="0"/>
              <a:t>daarna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God </a:t>
            </a:r>
            <a:r>
              <a:rPr lang="en-ZA" dirty="0" err="1" smtClean="0"/>
              <a:t>bekend</a:t>
            </a:r>
            <a:r>
              <a:rPr lang="en-ZA" dirty="0" smtClean="0"/>
              <a:t> </a:t>
            </a:r>
            <a:r>
              <a:rPr lang="en-ZA" dirty="0" err="1" smtClean="0"/>
              <a:t>sal</a:t>
            </a:r>
            <a:r>
              <a:rPr lang="en-ZA" dirty="0" smtClean="0"/>
              <a:t> </a:t>
            </a:r>
            <a:r>
              <a:rPr lang="en-ZA" dirty="0" err="1" smtClean="0"/>
              <a:t>maak</a:t>
            </a:r>
            <a:r>
              <a:rPr lang="en-ZA" dirty="0" smtClean="0"/>
              <a:t> </a:t>
            </a:r>
            <a:r>
              <a:rPr lang="en-ZA" dirty="0" err="1" smtClean="0"/>
              <a:t>wie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kinders</a:t>
            </a:r>
            <a:r>
              <a:rPr lang="en-ZA" dirty="0" smtClean="0"/>
              <a:t> is…. </a:t>
            </a:r>
          </a:p>
          <a:p>
            <a:r>
              <a:rPr lang="en-ZA" dirty="0" smtClean="0"/>
              <a:t>Die </a:t>
            </a:r>
            <a:r>
              <a:rPr lang="en-ZA" dirty="0" err="1" smtClean="0"/>
              <a:t>skepping</a:t>
            </a:r>
            <a:r>
              <a:rPr lang="en-ZA" dirty="0" smtClean="0"/>
              <a:t>  </a:t>
            </a:r>
            <a:r>
              <a:rPr lang="en-ZA" dirty="0" err="1" smtClean="0"/>
              <a:t>sal</a:t>
            </a:r>
            <a:r>
              <a:rPr lang="en-ZA" dirty="0" smtClean="0"/>
              <a:t> self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dirty="0" err="1" smtClean="0"/>
              <a:t>bevry</a:t>
            </a:r>
            <a:r>
              <a:rPr lang="en-ZA" dirty="0" smtClean="0"/>
              <a:t> word van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verslawing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die </a:t>
            </a:r>
            <a:r>
              <a:rPr lang="en-ZA" dirty="0" err="1" smtClean="0"/>
              <a:t>verganklikheid</a:t>
            </a:r>
            <a:r>
              <a:rPr lang="en-ZA" dirty="0" smtClean="0"/>
              <a:t>, </a:t>
            </a:r>
            <a:r>
              <a:rPr lang="en-ZA" dirty="0" err="1" smtClean="0"/>
              <a:t>om</a:t>
            </a:r>
            <a:r>
              <a:rPr lang="en-ZA" dirty="0" smtClean="0"/>
              <a:t> so tot die </a:t>
            </a:r>
            <a:r>
              <a:rPr lang="en-ZA" dirty="0" err="1" smtClean="0"/>
              <a:t>vryheid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kom</a:t>
            </a:r>
            <a:r>
              <a:rPr lang="en-ZA" dirty="0" smtClean="0"/>
              <a:t> van die </a:t>
            </a:r>
            <a:r>
              <a:rPr lang="en-ZA" dirty="0" err="1" smtClean="0"/>
              <a:t>heerlikheid</a:t>
            </a:r>
            <a:r>
              <a:rPr lang="en-ZA" dirty="0" smtClean="0"/>
              <a:t> </a:t>
            </a:r>
            <a:r>
              <a:rPr lang="en-ZA" dirty="0" err="1" smtClean="0"/>
              <a:t>waaraan</a:t>
            </a:r>
            <a:r>
              <a:rPr lang="en-ZA" dirty="0" smtClean="0"/>
              <a:t> die </a:t>
            </a:r>
            <a:r>
              <a:rPr lang="en-ZA" dirty="0" err="1" smtClean="0"/>
              <a:t>kinders</a:t>
            </a:r>
            <a:r>
              <a:rPr lang="en-ZA" dirty="0" smtClean="0"/>
              <a:t> van God </a:t>
            </a:r>
            <a:r>
              <a:rPr lang="en-ZA" dirty="0" err="1" smtClean="0"/>
              <a:t>deel</a:t>
            </a:r>
            <a:r>
              <a:rPr lang="en-ZA" dirty="0" smtClean="0"/>
              <a:t> </a:t>
            </a:r>
            <a:r>
              <a:rPr lang="en-ZA" dirty="0" err="1" smtClean="0"/>
              <a:t>sal</a:t>
            </a:r>
            <a:r>
              <a:rPr lang="en-ZA" dirty="0" smtClean="0"/>
              <a:t> he.</a:t>
            </a:r>
          </a:p>
          <a:p>
            <a:r>
              <a:rPr lang="en-ZA" dirty="0" err="1" smtClean="0"/>
              <a:t>Ons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die </a:t>
            </a:r>
            <a:r>
              <a:rPr lang="en-ZA" dirty="0" err="1" smtClean="0"/>
              <a:t>hele</a:t>
            </a:r>
            <a:r>
              <a:rPr lang="en-ZA" dirty="0" smtClean="0"/>
              <a:t> </a:t>
            </a:r>
            <a:r>
              <a:rPr lang="en-ZA" dirty="0" err="1" smtClean="0"/>
              <a:t>skepping</a:t>
            </a:r>
            <a:r>
              <a:rPr lang="en-ZA" dirty="0" smtClean="0"/>
              <a:t> tot </a:t>
            </a:r>
            <a:r>
              <a:rPr lang="en-ZA" dirty="0" err="1" smtClean="0"/>
              <a:t>nou</a:t>
            </a:r>
            <a:r>
              <a:rPr lang="en-ZA" dirty="0" smtClean="0"/>
              <a:t> toe </a:t>
            </a:r>
            <a:r>
              <a:rPr lang="en-ZA" dirty="0" err="1" smtClean="0"/>
              <a:t>sug</a:t>
            </a:r>
            <a:r>
              <a:rPr lang="en-ZA" dirty="0" smtClean="0"/>
              <a:t> in die </a:t>
            </a:r>
            <a:r>
              <a:rPr lang="en-ZA" dirty="0" err="1" smtClean="0"/>
              <a:t>pyne</a:t>
            </a:r>
            <a:r>
              <a:rPr lang="en-ZA" dirty="0" smtClean="0"/>
              <a:t> van </a:t>
            </a:r>
            <a:r>
              <a:rPr lang="en-ZA" dirty="0" err="1" smtClean="0"/>
              <a:t>verwagting</a:t>
            </a:r>
            <a:r>
              <a:rPr lang="en-ZA" dirty="0" smtClean="0"/>
              <a:t>….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641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Importance of “missiology” in the modern history of the world and church history in SA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Impossible to understand current constellation of nations (Europe, Americas, Africa, Middle-East…) without understanding political/economic/cultural role of Christian mission  </a:t>
            </a:r>
          </a:p>
          <a:p>
            <a:r>
              <a:rPr lang="en-ZA" dirty="0" smtClean="0"/>
              <a:t>In RSA: Missiology was the predominant subject-  and church polity field where the key decisions about separate church formation and socio-political ethics were taken (not in </a:t>
            </a:r>
            <a:r>
              <a:rPr lang="en-ZA" dirty="0" err="1" smtClean="0"/>
              <a:t>dogmatics</a:t>
            </a:r>
            <a:r>
              <a:rPr lang="en-ZA" dirty="0" smtClean="0"/>
              <a:t> or the Biblical sciences)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1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52707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What are “</a:t>
            </a:r>
            <a:r>
              <a:rPr lang="en-ZA" dirty="0" err="1" smtClean="0"/>
              <a:t>missional</a:t>
            </a:r>
            <a:r>
              <a:rPr lang="en-ZA" dirty="0" smtClean="0"/>
              <a:t> theologies”? </a:t>
            </a:r>
            <a:br>
              <a:rPr lang="en-ZA" dirty="0" smtClean="0"/>
            </a:br>
            <a:r>
              <a:rPr lang="en-ZA" dirty="0" smtClean="0"/>
              <a:t>Making mission theological or making theology </a:t>
            </a:r>
            <a:r>
              <a:rPr lang="en-ZA" dirty="0" err="1" smtClean="0"/>
              <a:t>missional</a:t>
            </a:r>
            <a:r>
              <a:rPr lang="en-ZA" dirty="0" smtClean="0"/>
              <a:t>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1. Perspective from </a:t>
            </a:r>
            <a:r>
              <a:rPr lang="en-ZA" b="1" dirty="0" smtClean="0"/>
              <a:t>missiology </a:t>
            </a:r>
            <a:r>
              <a:rPr lang="en-ZA" dirty="0" smtClean="0"/>
              <a:t>(theology of mission/</a:t>
            </a:r>
            <a:r>
              <a:rPr lang="en-ZA" dirty="0" err="1" smtClean="0"/>
              <a:t>Apostolaatsteologie</a:t>
            </a:r>
            <a:r>
              <a:rPr lang="en-ZA" dirty="0" smtClean="0"/>
              <a:t>?)</a:t>
            </a:r>
          </a:p>
          <a:p>
            <a:r>
              <a:rPr lang="en-ZA" dirty="0" smtClean="0"/>
              <a:t>2. Perspective from </a:t>
            </a:r>
            <a:r>
              <a:rPr lang="en-ZA" b="1" dirty="0" smtClean="0"/>
              <a:t>systematic theology</a:t>
            </a:r>
          </a:p>
          <a:p>
            <a:r>
              <a:rPr lang="en-ZA" dirty="0" smtClean="0"/>
              <a:t>3. Perspective from the whole </a:t>
            </a:r>
            <a:r>
              <a:rPr lang="en-ZA" b="1" dirty="0" smtClean="0"/>
              <a:t>Christian tradition</a:t>
            </a:r>
            <a:r>
              <a:rPr lang="en-ZA" dirty="0" smtClean="0"/>
              <a:t> </a:t>
            </a:r>
          </a:p>
          <a:p>
            <a:r>
              <a:rPr lang="en-ZA" dirty="0" smtClean="0"/>
              <a:t>How “new” is this?  = DRC example: content and (ideological) framework</a:t>
            </a:r>
          </a:p>
          <a:p>
            <a:r>
              <a:rPr lang="en-ZA" dirty="0" smtClean="0"/>
              <a:t>Examples of “non-</a:t>
            </a:r>
            <a:r>
              <a:rPr lang="en-ZA" dirty="0" err="1" smtClean="0"/>
              <a:t>missional</a:t>
            </a:r>
            <a:r>
              <a:rPr lang="en-ZA" dirty="0" smtClean="0"/>
              <a:t>” theologies?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54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What are “</a:t>
            </a:r>
            <a:r>
              <a:rPr lang="en-ZA" dirty="0" err="1" smtClean="0"/>
              <a:t>missional</a:t>
            </a:r>
            <a:r>
              <a:rPr lang="en-ZA" dirty="0" smtClean="0"/>
              <a:t>” churches? </a:t>
            </a:r>
            <a:br>
              <a:rPr lang="en-ZA" dirty="0" smtClean="0"/>
            </a:br>
            <a:r>
              <a:rPr lang="en-ZA" dirty="0" err="1" smtClean="0"/>
              <a:t>Indentifying</a:t>
            </a:r>
            <a:r>
              <a:rPr lang="en-ZA" dirty="0" smtClean="0"/>
              <a:t> mission with the church or the church with mission?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Difficult  question of relation between “church” and “mission” party answered via creed: We believe in… an </a:t>
            </a:r>
            <a:r>
              <a:rPr lang="en-ZA" b="1" dirty="0" smtClean="0"/>
              <a:t>apostolic</a:t>
            </a:r>
            <a:r>
              <a:rPr lang="en-ZA" dirty="0" smtClean="0"/>
              <a:t> church</a:t>
            </a:r>
          </a:p>
          <a:p>
            <a:r>
              <a:rPr lang="en-ZA" u="sng" dirty="0" smtClean="0"/>
              <a:t>Equation of mission with church?</a:t>
            </a:r>
            <a:r>
              <a:rPr lang="en-ZA" dirty="0" smtClean="0"/>
              <a:t> </a:t>
            </a:r>
          </a:p>
          <a:p>
            <a:r>
              <a:rPr lang="en-ZA" dirty="0" smtClean="0"/>
              <a:t>Ecclesiological focus may under-estimate church as itself a result of mission</a:t>
            </a:r>
          </a:p>
          <a:p>
            <a:r>
              <a:rPr lang="en-ZA" dirty="0" smtClean="0"/>
              <a:t>Under-estimate both mission of God in OT (law, prophets, wisdom) and mission beyond the church</a:t>
            </a:r>
          </a:p>
          <a:p>
            <a:r>
              <a:rPr lang="en-ZA" dirty="0" smtClean="0"/>
              <a:t>May supplant Holy Spirit with the church as the real subject of mission </a:t>
            </a:r>
          </a:p>
        </p:txBody>
      </p:sp>
    </p:spTree>
    <p:extLst>
      <p:ext uri="{BB962C8B-B14F-4D97-AF65-F5344CB8AC3E}">
        <p14:creationId xmlns:p14="http://schemas.microsoft.com/office/powerpoint/2010/main" val="300648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Missional</a:t>
            </a:r>
            <a:r>
              <a:rPr lang="en-ZA" dirty="0" smtClean="0"/>
              <a:t> churches…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u="sng" dirty="0" smtClean="0"/>
              <a:t>Equation of church and mission?</a:t>
            </a:r>
            <a:r>
              <a:rPr lang="en-ZA" dirty="0" smtClean="0"/>
              <a:t> :“The church is mission”</a:t>
            </a:r>
          </a:p>
          <a:p>
            <a:r>
              <a:rPr lang="en-ZA" dirty="0" smtClean="0"/>
              <a:t>May diminish value of doxology  for God’s own sake…(</a:t>
            </a:r>
            <a:r>
              <a:rPr lang="en-ZA" dirty="0" err="1" smtClean="0"/>
              <a:t>Schlink</a:t>
            </a:r>
            <a:r>
              <a:rPr lang="en-ZA" dirty="0" smtClean="0"/>
              <a:t>)</a:t>
            </a:r>
          </a:p>
          <a:p>
            <a:r>
              <a:rPr lang="en-ZA" dirty="0" smtClean="0"/>
              <a:t>May “</a:t>
            </a:r>
            <a:r>
              <a:rPr lang="en-ZA" dirty="0" err="1" smtClean="0"/>
              <a:t>instrumentalize</a:t>
            </a:r>
            <a:r>
              <a:rPr lang="en-ZA" dirty="0"/>
              <a:t>” inward/up-building/pastoring of the church </a:t>
            </a:r>
            <a:r>
              <a:rPr lang="en-ZA" dirty="0" smtClean="0"/>
              <a:t>(just “being” church is a witness in itself?)</a:t>
            </a:r>
          </a:p>
          <a:p>
            <a:r>
              <a:rPr lang="en-ZA" dirty="0" smtClean="0"/>
              <a:t>Assumption of a two-tier (multi-tier?) church: (non)-</a:t>
            </a:r>
            <a:r>
              <a:rPr lang="en-ZA" dirty="0" err="1" smtClean="0"/>
              <a:t>missional</a:t>
            </a:r>
            <a:endParaRPr lang="en-ZA" dirty="0" smtClean="0"/>
          </a:p>
          <a:p>
            <a:r>
              <a:rPr lang="en-ZA" dirty="0" smtClean="0"/>
              <a:t>Potential and dangers of a “</a:t>
            </a:r>
            <a:r>
              <a:rPr lang="en-ZA" dirty="0" err="1" smtClean="0"/>
              <a:t>missional</a:t>
            </a:r>
            <a:r>
              <a:rPr lang="en-ZA" dirty="0" smtClean="0"/>
              <a:t> church network”</a:t>
            </a:r>
          </a:p>
          <a:p>
            <a:r>
              <a:rPr lang="en-ZA" dirty="0" smtClean="0"/>
              <a:t>Clarity about terms like “</a:t>
            </a:r>
            <a:r>
              <a:rPr lang="en-ZA" dirty="0" err="1" smtClean="0"/>
              <a:t>diacony</a:t>
            </a:r>
            <a:r>
              <a:rPr lang="en-ZA" dirty="0" smtClean="0"/>
              <a:t>”, “evangelization”, “mission”, “dialogue”…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9750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Missional</a:t>
            </a:r>
            <a:r>
              <a:rPr lang="en-ZA" dirty="0" smtClean="0"/>
              <a:t> theologies and contextual discernment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Key issue: discernment of context (“first and core act of a </a:t>
            </a:r>
            <a:r>
              <a:rPr lang="en-ZA" dirty="0" err="1" smtClean="0"/>
              <a:t>missional</a:t>
            </a:r>
            <a:r>
              <a:rPr lang="en-ZA" dirty="0" smtClean="0"/>
              <a:t> church” ) to “see” where God is already acting  and to demonstrate to </a:t>
            </a:r>
            <a:r>
              <a:rPr lang="en-ZA" b="1" dirty="0" smtClean="0"/>
              <a:t>which questions </a:t>
            </a:r>
            <a:r>
              <a:rPr lang="en-ZA" dirty="0" smtClean="0"/>
              <a:t>a </a:t>
            </a:r>
            <a:r>
              <a:rPr lang="en-ZA" dirty="0" err="1" smtClean="0"/>
              <a:t>missional</a:t>
            </a:r>
            <a:r>
              <a:rPr lang="en-ZA" dirty="0" smtClean="0"/>
              <a:t> theology/church is a more adequate response (examples: liberation/public theologies)</a:t>
            </a:r>
          </a:p>
          <a:p>
            <a:r>
              <a:rPr lang="en-ZA" dirty="0" smtClean="0"/>
              <a:t>Criterion by which to judge and guide context provides </a:t>
            </a:r>
            <a:r>
              <a:rPr lang="en-ZA" b="1" dirty="0" smtClean="0"/>
              <a:t>ethical dimension</a:t>
            </a:r>
            <a:r>
              <a:rPr lang="en-ZA" dirty="0" smtClean="0"/>
              <a:t> of MT : “life-giving/enhancing” (John 10) transcends anthropological bias of “humanizing” criterion (“</a:t>
            </a:r>
            <a:r>
              <a:rPr lang="en-ZA" dirty="0" err="1" smtClean="0"/>
              <a:t>missional</a:t>
            </a:r>
            <a:r>
              <a:rPr lang="en-ZA" dirty="0" smtClean="0"/>
              <a:t>” ethics?)</a:t>
            </a:r>
          </a:p>
          <a:p>
            <a:r>
              <a:rPr lang="en-ZA" dirty="0" smtClean="0"/>
              <a:t>Includes </a:t>
            </a:r>
            <a:r>
              <a:rPr lang="en-ZA" b="1" dirty="0" smtClean="0"/>
              <a:t>self-critical discernment</a:t>
            </a:r>
            <a:r>
              <a:rPr lang="en-ZA" dirty="0" smtClean="0"/>
              <a:t> of mission history, social location of </a:t>
            </a:r>
            <a:r>
              <a:rPr lang="en-ZA" dirty="0" err="1" smtClean="0"/>
              <a:t>missional</a:t>
            </a:r>
            <a:r>
              <a:rPr lang="en-ZA" dirty="0" smtClean="0"/>
              <a:t> churches, and a-symmetrical power between centre and margins  (beautiful: “mission from the margins”)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754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0778"/>
            <a:ext cx="10515600" cy="1325563"/>
          </a:xfrm>
        </p:spPr>
        <p:txBody>
          <a:bodyPr/>
          <a:lstStyle/>
          <a:p>
            <a:r>
              <a:rPr lang="en-ZA" dirty="0" smtClean="0"/>
              <a:t>Discerning the context…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Some </a:t>
            </a:r>
            <a:r>
              <a:rPr lang="en-ZA" dirty="0"/>
              <a:t>crucial </a:t>
            </a:r>
            <a:r>
              <a:rPr lang="en-ZA" u="sng" dirty="0"/>
              <a:t>contextual factors</a:t>
            </a:r>
            <a:r>
              <a:rPr lang="en-ZA" dirty="0"/>
              <a:t> impacting on </a:t>
            </a:r>
            <a:r>
              <a:rPr lang="en-ZA" dirty="0" err="1"/>
              <a:t>missional</a:t>
            </a:r>
            <a:r>
              <a:rPr lang="en-ZA" dirty="0"/>
              <a:t> theologies:</a:t>
            </a:r>
          </a:p>
          <a:p>
            <a:pPr marL="0" indent="0">
              <a:buNone/>
            </a:pPr>
            <a:r>
              <a:rPr lang="en-ZA" dirty="0"/>
              <a:t>        *</a:t>
            </a:r>
            <a:r>
              <a:rPr lang="en-ZA" b="1" dirty="0"/>
              <a:t>Communication</a:t>
            </a:r>
            <a:r>
              <a:rPr lang="en-ZA" dirty="0"/>
              <a:t> revolution (e-church, virtual community, network </a:t>
            </a:r>
            <a:r>
              <a:rPr lang="en-ZA" dirty="0" smtClean="0"/>
              <a:t>societies) </a:t>
            </a:r>
          </a:p>
          <a:p>
            <a:pPr marL="0" indent="0">
              <a:buNone/>
            </a:pPr>
            <a:r>
              <a:rPr lang="en-ZA" dirty="0" smtClean="0"/>
              <a:t>         *Rapid </a:t>
            </a:r>
            <a:r>
              <a:rPr lang="en-ZA" b="1" dirty="0" smtClean="0"/>
              <a:t>urbanization</a:t>
            </a:r>
            <a:r>
              <a:rPr lang="en-ZA" dirty="0" smtClean="0"/>
              <a:t> (inner city mission, urban mission, multi-cultural church planting)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*The rapid spread of an eclectic but powerful </a:t>
            </a:r>
            <a:r>
              <a:rPr lang="en-ZA" b="1" dirty="0" smtClean="0"/>
              <a:t>Pentecostalism</a:t>
            </a:r>
            <a:r>
              <a:rPr lang="en-ZA" dirty="0" smtClean="0"/>
              <a:t> (independent mission-driven churches, power of healing ministries,   commodification of religion – competitive; effect on mission of historical churches )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*The urgent need for </a:t>
            </a:r>
            <a:r>
              <a:rPr lang="en-ZA" b="1" dirty="0" smtClean="0"/>
              <a:t>religions of the world</a:t>
            </a:r>
            <a:r>
              <a:rPr lang="en-ZA" dirty="0" smtClean="0"/>
              <a:t> to establish via inter-faith dialogue broad common ground  (</a:t>
            </a:r>
            <a:r>
              <a:rPr lang="en-ZA" dirty="0" err="1" smtClean="0"/>
              <a:t>Judaims</a:t>
            </a:r>
            <a:r>
              <a:rPr lang="en-ZA" dirty="0" smtClean="0"/>
              <a:t>, Christianity, Islam, Buddhism)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*Developing a </a:t>
            </a:r>
            <a:r>
              <a:rPr lang="en-ZA" dirty="0" err="1" smtClean="0"/>
              <a:t>cosmo</a:t>
            </a:r>
            <a:r>
              <a:rPr lang="en-ZA" dirty="0" smtClean="0"/>
              <a:t>-centric spirituality to address </a:t>
            </a:r>
            <a:r>
              <a:rPr lang="en-ZA" b="1" dirty="0" smtClean="0"/>
              <a:t>ecological devastation</a:t>
            </a:r>
            <a:r>
              <a:rPr lang="en-ZA" dirty="0" smtClean="0"/>
              <a:t>   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188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Toward a “</a:t>
            </a:r>
            <a:r>
              <a:rPr lang="en-ZA" dirty="0" err="1" smtClean="0"/>
              <a:t>missional</a:t>
            </a:r>
            <a:r>
              <a:rPr lang="en-ZA" dirty="0" smtClean="0"/>
              <a:t> cosmology”? (move MT beyond  focus on ecclesiology)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world is still being created by God in Christ through the Spirit and creation is a source of revelation to us (Rom 1; Belgic confession, art. 2)  </a:t>
            </a:r>
          </a:p>
          <a:p>
            <a:r>
              <a:rPr lang="en-ZA" dirty="0" smtClean="0"/>
              <a:t>The whole of created order is on  a mission towards God’s purpose and future kingdom   </a:t>
            </a:r>
          </a:p>
          <a:p>
            <a:r>
              <a:rPr lang="en-ZA" dirty="0" smtClean="0"/>
              <a:t>There are numerous missionary activities of  God in the world outside of the church - there are many participants in the </a:t>
            </a:r>
            <a:r>
              <a:rPr lang="en-ZA" i="1" dirty="0" err="1" smtClean="0"/>
              <a:t>missio</a:t>
            </a:r>
            <a:r>
              <a:rPr lang="en-ZA" i="1" dirty="0" smtClean="0"/>
              <a:t> Dei</a:t>
            </a:r>
            <a:r>
              <a:rPr lang="en-ZA" dirty="0" smtClean="0"/>
              <a:t> (stones will call out;  John 3)</a:t>
            </a:r>
          </a:p>
          <a:p>
            <a:r>
              <a:rPr lang="en-ZA" dirty="0" smtClean="0"/>
              <a:t>Grace – including grace in Christ – is the basis of God’s providence to set up markers of “life” in and beyond the church (Belgic confession, art. 13 versus </a:t>
            </a:r>
            <a:r>
              <a:rPr lang="en-ZA" dirty="0" err="1" smtClean="0"/>
              <a:t>Epicurian</a:t>
            </a:r>
            <a:r>
              <a:rPr lang="en-ZA" dirty="0" smtClean="0"/>
              <a:t> heresy)</a:t>
            </a:r>
          </a:p>
        </p:txBody>
      </p:sp>
    </p:spTree>
    <p:extLst>
      <p:ext uri="{BB962C8B-B14F-4D97-AF65-F5344CB8AC3E}">
        <p14:creationId xmlns:p14="http://schemas.microsoft.com/office/powerpoint/2010/main" val="11282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Missional</a:t>
            </a:r>
            <a:r>
              <a:rPr lang="en-ZA" dirty="0" smtClean="0"/>
              <a:t> cosmology…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The Trinity – basis of </a:t>
            </a:r>
            <a:r>
              <a:rPr lang="en-ZA" dirty="0" err="1" smtClean="0"/>
              <a:t>missional</a:t>
            </a:r>
            <a:r>
              <a:rPr lang="en-ZA" dirty="0" smtClean="0"/>
              <a:t> theology - is consistently revealed in </a:t>
            </a:r>
            <a:r>
              <a:rPr lang="en-ZA" b="1" dirty="0" smtClean="0"/>
              <a:t>cosmic</a:t>
            </a:r>
            <a:r>
              <a:rPr lang="en-ZA" dirty="0" smtClean="0"/>
              <a:t> (not only communitarian or social) terms   (Gen 1; Wisdom, John 1, Rom 8, </a:t>
            </a:r>
            <a:r>
              <a:rPr lang="en-ZA" dirty="0" err="1" smtClean="0"/>
              <a:t>Eph</a:t>
            </a:r>
            <a:r>
              <a:rPr lang="en-ZA" dirty="0" smtClean="0"/>
              <a:t> 1, Col 1, </a:t>
            </a:r>
            <a:r>
              <a:rPr lang="en-ZA" dirty="0" err="1" smtClean="0"/>
              <a:t>Apocalyps</a:t>
            </a:r>
            <a:r>
              <a:rPr lang="en-ZA" dirty="0" smtClean="0"/>
              <a:t>) 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Affirms the humble, crucified, kenotic church as participating in a unique (but not exclusive) manner in God’s bigger cosmic mission to bring life, shalom and justice to all creation </a:t>
            </a:r>
          </a:p>
          <a:p>
            <a:r>
              <a:rPr lang="en-ZA" dirty="0" smtClean="0"/>
              <a:t>May assist in guarding  against the self-secularization of the church </a:t>
            </a:r>
          </a:p>
          <a:p>
            <a:r>
              <a:rPr lang="en-ZA" dirty="0" smtClean="0"/>
              <a:t>May correct interpretation that “MT” and “</a:t>
            </a:r>
            <a:r>
              <a:rPr lang="en-ZA" dirty="0" err="1" smtClean="0"/>
              <a:t>missional</a:t>
            </a:r>
            <a:r>
              <a:rPr lang="en-ZA" dirty="0" smtClean="0"/>
              <a:t> church” are in fact motivated by an attempt to regain lost ecclesial power and short-term </a:t>
            </a:r>
            <a:r>
              <a:rPr lang="en-ZA" smtClean="0"/>
              <a:t>enthusiasm rather </a:t>
            </a:r>
            <a:r>
              <a:rPr lang="en-ZA" dirty="0" smtClean="0"/>
              <a:t>than responding more faithfully to God’s call to participate in </a:t>
            </a:r>
            <a:r>
              <a:rPr lang="en-ZA" dirty="0" err="1" smtClean="0"/>
              <a:t>His/Her</a:t>
            </a:r>
            <a:r>
              <a:rPr lang="en-ZA" dirty="0" smtClean="0"/>
              <a:t> mission</a:t>
            </a:r>
          </a:p>
          <a:p>
            <a:r>
              <a:rPr lang="en-ZA" dirty="0" smtClean="0"/>
              <a:t>Will have a remarkable impact on the encompassing ethical character of MT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5786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897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Integral</vt:lpstr>
      <vt:lpstr>The nature and challenges of “missional” theologies/churches</vt:lpstr>
      <vt:lpstr>Importance of “missiology” in the modern history of the world and church history in SA</vt:lpstr>
      <vt:lpstr>What are “missional theologies”?  Making mission theological or making theology missional?</vt:lpstr>
      <vt:lpstr>What are “missional” churches?  Indentifying mission with the church or the church with mission? </vt:lpstr>
      <vt:lpstr>Missional churches…</vt:lpstr>
      <vt:lpstr>Missional theologies and contextual discernment </vt:lpstr>
      <vt:lpstr>Discerning the context…</vt:lpstr>
      <vt:lpstr>Toward a “missional cosmology”? (move MT beyond  focus on ecclesiology)</vt:lpstr>
      <vt:lpstr>Missional cosmology…</vt:lpstr>
      <vt:lpstr>Creation is yearning for the freedom and glory of God… (Rom 8) – guiding a MT? </vt:lpstr>
    </vt:vector>
  </TitlesOfParts>
  <Company>Nelson Mandela Metropolitan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and future of missional theologies/churhces</dc:title>
  <dc:creator>PIET</dc:creator>
  <cp:lastModifiedBy>Loubser, M &lt;gielie@sun.ac.za&gt;</cp:lastModifiedBy>
  <cp:revision>29</cp:revision>
  <dcterms:created xsi:type="dcterms:W3CDTF">2015-01-17T18:41:08Z</dcterms:created>
  <dcterms:modified xsi:type="dcterms:W3CDTF">2015-01-20T06:45:55Z</dcterms:modified>
</cp:coreProperties>
</file>