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58" r:id="rId4"/>
    <p:sldId id="263" r:id="rId5"/>
    <p:sldId id="267" r:id="rId6"/>
    <p:sldId id="270" r:id="rId7"/>
    <p:sldId id="271" r:id="rId8"/>
    <p:sldId id="273" r:id="rId9"/>
    <p:sldId id="275" r:id="rId10"/>
    <p:sldId id="276" r:id="rId11"/>
    <p:sldId id="296" r:id="rId12"/>
    <p:sldId id="277" r:id="rId13"/>
    <p:sldId id="278" r:id="rId14"/>
    <p:sldId id="279" r:id="rId15"/>
    <p:sldId id="280" r:id="rId16"/>
    <p:sldId id="281" r:id="rId17"/>
    <p:sldId id="282" r:id="rId18"/>
    <p:sldId id="283" r:id="rId19"/>
    <p:sldId id="284" r:id="rId20"/>
    <p:sldId id="285" r:id="rId21"/>
    <p:sldId id="286" r:id="rId22"/>
    <p:sldId id="287" r:id="rId23"/>
    <p:sldId id="288" r:id="rId24"/>
    <p:sldId id="290" r:id="rId25"/>
    <p:sldId id="293" r:id="rId26"/>
    <p:sldId id="295" r:id="rId27"/>
    <p:sldId id="264"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7" d="100"/>
          <a:sy n="107" d="100"/>
        </p:scale>
        <p:origin x="-8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3/25/2015</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6F15528-21DE-4FAA-801E-634DDDAF4B2B}"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3/25/2015</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3/25/2015</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D8BD707-D9CF-40AE-B4C6-C98DA3205C09}" type="datetimeFigureOut">
              <a:rPr lang="en-US" smtClean="0"/>
              <a:pPr/>
              <a:t>3/25/2015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3/25/2015</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6F15528-21DE-4FAA-801E-634DDDAF4B2B}"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3/25/2015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D8BD707-D9CF-40AE-B4C6-C98DA3205C09}" type="datetimeFigureOut">
              <a:rPr lang="en-US" smtClean="0"/>
              <a:pPr/>
              <a:t>3/25/2015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3/25/2015</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D8BD707-D9CF-40AE-B4C6-C98DA3205C09}" type="datetimeFigureOut">
              <a:rPr lang="en-US" smtClean="0"/>
              <a:pPr/>
              <a:t>3/25/2015</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D8BD707-D9CF-40AE-B4C6-C98DA3205C09}" type="datetimeFigureOut">
              <a:rPr lang="en-US" smtClean="0"/>
              <a:pPr/>
              <a:t>3/25/2015</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6F15528-21DE-4FAA-801E-634DDDAF4B2B}"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dx.doi.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429000"/>
            <a:ext cx="6553200" cy="2057400"/>
          </a:xfrm>
        </p:spPr>
        <p:txBody>
          <a:bodyPr>
            <a:normAutofit fontScale="92500" lnSpcReduction="10000"/>
          </a:bodyPr>
          <a:lstStyle/>
          <a:p>
            <a:r>
              <a:rPr lang="en-US" dirty="0" smtClean="0"/>
              <a:t>“god bless Africa </a:t>
            </a:r>
          </a:p>
          <a:p>
            <a:r>
              <a:rPr lang="en-US" dirty="0" smtClean="0"/>
              <a:t>– worship in a time like this”</a:t>
            </a:r>
          </a:p>
          <a:p>
            <a:endParaRPr lang="en-US" dirty="0" smtClean="0"/>
          </a:p>
          <a:p>
            <a:r>
              <a:rPr lang="en-US" dirty="0" smtClean="0"/>
              <a:t>Seminar track 5 (Preaching) – Session 4</a:t>
            </a:r>
          </a:p>
          <a:p>
            <a:r>
              <a:rPr lang="en-US" dirty="0" smtClean="0"/>
              <a:t>Martin </a:t>
            </a:r>
            <a:r>
              <a:rPr lang="en-US" dirty="0" err="1" smtClean="0"/>
              <a:t>laubscher</a:t>
            </a:r>
            <a:endParaRPr lang="en-US" dirty="0" smtClean="0"/>
          </a:p>
          <a:p>
            <a:r>
              <a:rPr lang="en-US" dirty="0" smtClean="0"/>
              <a:t>University of the free state</a:t>
            </a:r>
          </a:p>
          <a:p>
            <a:endParaRPr lang="en-US" dirty="0" smtClean="0"/>
          </a:p>
          <a:p>
            <a:r>
              <a:rPr lang="en-US" dirty="0" smtClean="0"/>
              <a:t>17 march 2015 </a:t>
            </a:r>
            <a:endParaRPr lang="en-US" dirty="0"/>
          </a:p>
        </p:txBody>
      </p:sp>
      <p:sp>
        <p:nvSpPr>
          <p:cNvPr id="2" name="Title 1"/>
          <p:cNvSpPr>
            <a:spLocks noGrp="1"/>
          </p:cNvSpPr>
          <p:nvPr>
            <p:ph type="ctrTitle"/>
          </p:nvPr>
        </p:nvSpPr>
        <p:spPr/>
        <p:txBody>
          <a:bodyPr>
            <a:normAutofit fontScale="90000"/>
          </a:bodyPr>
          <a:lstStyle/>
          <a:p>
            <a:r>
              <a:rPr lang="en-US" b="1" dirty="0" smtClean="0"/>
              <a:t>New Trends and Developments in Preaching </a:t>
            </a:r>
            <a:br>
              <a:rPr lang="en-US" b="1" dirty="0" smtClean="0"/>
            </a:br>
            <a:r>
              <a:rPr lang="en-US" sz="3600" b="1" dirty="0" smtClean="0"/>
              <a:t>– Especially in South Africa </a:t>
            </a:r>
            <a:endParaRPr lang="en-US" sz="3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Gerrit</a:t>
            </a:r>
            <a:r>
              <a:rPr lang="en-US" b="1" dirty="0" smtClean="0"/>
              <a:t> F </a:t>
            </a:r>
            <a:r>
              <a:rPr lang="en-US" b="1" dirty="0" err="1" smtClean="0"/>
              <a:t>Immink</a:t>
            </a:r>
            <a:endParaRPr lang="en-US" b="1" dirty="0"/>
          </a:p>
        </p:txBody>
      </p:sp>
      <p:sp>
        <p:nvSpPr>
          <p:cNvPr id="3" name="Content Placeholder 2"/>
          <p:cNvSpPr>
            <a:spLocks noGrp="1"/>
          </p:cNvSpPr>
          <p:nvPr>
            <p:ph sz="quarter" idx="1"/>
          </p:nvPr>
        </p:nvSpPr>
        <p:spPr>
          <a:xfrm>
            <a:off x="301752" y="1527048"/>
            <a:ext cx="8613648" cy="5026152"/>
          </a:xfrm>
        </p:spPr>
        <p:txBody>
          <a:bodyPr>
            <a:normAutofit fontScale="77500" lnSpcReduction="20000"/>
          </a:bodyPr>
          <a:lstStyle/>
          <a:p>
            <a:r>
              <a:rPr lang="en-US" dirty="0" smtClean="0"/>
              <a:t>Preaching </a:t>
            </a:r>
            <a:r>
              <a:rPr lang="en-US" i="1" dirty="0" smtClean="0"/>
              <a:t>as performance</a:t>
            </a:r>
            <a:r>
              <a:rPr lang="en-US" dirty="0" smtClean="0"/>
              <a:t>: an interaction of speaking and hearing. </a:t>
            </a:r>
          </a:p>
          <a:p>
            <a:pPr marL="731520" lvl="1" indent="-457200">
              <a:buAutoNum type="arabicPeriod"/>
            </a:pPr>
            <a:r>
              <a:rPr lang="en-US" b="1" dirty="0" smtClean="0"/>
              <a:t>The Act of Participation </a:t>
            </a:r>
          </a:p>
          <a:p>
            <a:pPr marL="1005840" lvl="2" indent="-457200">
              <a:buFontTx/>
              <a:buChar char="-"/>
            </a:pPr>
            <a:r>
              <a:rPr lang="en-US" dirty="0" smtClean="0"/>
              <a:t>Theological </a:t>
            </a:r>
            <a:r>
              <a:rPr lang="en-US" u="sng" dirty="0" smtClean="0"/>
              <a:t>and</a:t>
            </a:r>
            <a:r>
              <a:rPr lang="en-US" dirty="0" smtClean="0"/>
              <a:t> Anthropological Perspectives (</a:t>
            </a:r>
            <a:r>
              <a:rPr lang="en-US" dirty="0" err="1" smtClean="0"/>
              <a:t>Grözinger</a:t>
            </a:r>
            <a:r>
              <a:rPr lang="en-US" dirty="0" smtClean="0"/>
              <a:t>)</a:t>
            </a:r>
          </a:p>
          <a:p>
            <a:pPr marL="1005840" lvl="2" indent="-457200">
              <a:buFontTx/>
              <a:buChar char="-"/>
            </a:pPr>
            <a:r>
              <a:rPr lang="en-US" dirty="0" smtClean="0"/>
              <a:t>What Do Worshippers Say? (</a:t>
            </a:r>
            <a:r>
              <a:rPr lang="en-US" dirty="0" err="1" smtClean="0"/>
              <a:t>Pleizier</a:t>
            </a:r>
            <a:r>
              <a:rPr lang="en-US" dirty="0" smtClean="0"/>
              <a:t>)</a:t>
            </a:r>
          </a:p>
          <a:p>
            <a:pPr marL="1005840" lvl="2" indent="-457200">
              <a:buFontTx/>
              <a:buChar char="-"/>
            </a:pPr>
            <a:r>
              <a:rPr lang="en-US" dirty="0" smtClean="0"/>
              <a:t>Local Theology (Tisdale) </a:t>
            </a:r>
          </a:p>
          <a:p>
            <a:pPr marL="1005840" lvl="2" indent="-457200">
              <a:buFontTx/>
              <a:buChar char="-"/>
            </a:pPr>
            <a:r>
              <a:rPr lang="en-US" dirty="0" smtClean="0"/>
              <a:t>Typology of Connections (Campbell) </a:t>
            </a:r>
          </a:p>
          <a:p>
            <a:pPr marL="731520" lvl="1" indent="-457200">
              <a:buAutoNum type="arabicPeriod"/>
            </a:pPr>
            <a:r>
              <a:rPr lang="en-US" b="1" dirty="0" smtClean="0"/>
              <a:t>The Scripture in the Performance</a:t>
            </a:r>
          </a:p>
          <a:p>
            <a:pPr marL="1005840" lvl="2" indent="-457200">
              <a:buFontTx/>
              <a:buChar char="-"/>
            </a:pPr>
            <a:r>
              <a:rPr lang="en-US" dirty="0" err="1" smtClean="0"/>
              <a:t>Homiletical</a:t>
            </a:r>
            <a:r>
              <a:rPr lang="en-US" dirty="0" smtClean="0"/>
              <a:t> Exegesis (Theological Exegesis &amp; Liturgical Character)</a:t>
            </a:r>
          </a:p>
          <a:p>
            <a:pPr marL="1005840" lvl="2" indent="-457200">
              <a:buFontTx/>
              <a:buChar char="-"/>
            </a:pPr>
            <a:r>
              <a:rPr lang="en-US" dirty="0" smtClean="0"/>
              <a:t>Preparing the Sermon</a:t>
            </a:r>
          </a:p>
          <a:p>
            <a:pPr marL="1280160" lvl="3" indent="-457200">
              <a:buFontTx/>
              <a:buChar char="-"/>
            </a:pPr>
            <a:r>
              <a:rPr lang="en-US" dirty="0" smtClean="0"/>
              <a:t>The Bible Text as Liturgical Script </a:t>
            </a:r>
          </a:p>
          <a:p>
            <a:pPr marL="1280160" lvl="3" indent="-457200">
              <a:buFontTx/>
              <a:buChar char="-"/>
            </a:pPr>
            <a:r>
              <a:rPr lang="en-US" dirty="0" smtClean="0"/>
              <a:t>The Bible as a Historical and Literary Document </a:t>
            </a:r>
          </a:p>
          <a:p>
            <a:pPr marL="1280160" lvl="3" indent="-457200">
              <a:buFontTx/>
              <a:buChar char="-"/>
            </a:pPr>
            <a:r>
              <a:rPr lang="en-US" dirty="0" smtClean="0"/>
              <a:t>The </a:t>
            </a:r>
            <a:r>
              <a:rPr lang="en-US" dirty="0" err="1" smtClean="0"/>
              <a:t>Homiletical</a:t>
            </a:r>
            <a:r>
              <a:rPr lang="en-US" dirty="0" smtClean="0"/>
              <a:t> Reconstruction  (From “</a:t>
            </a:r>
            <a:r>
              <a:rPr lang="en-US" dirty="0" err="1" smtClean="0"/>
              <a:t>skopus</a:t>
            </a:r>
            <a:r>
              <a:rPr lang="en-US" dirty="0" smtClean="0"/>
              <a:t>” to open texts)</a:t>
            </a:r>
          </a:p>
          <a:p>
            <a:pPr marL="731520" lvl="1" indent="-457200">
              <a:buAutoNum type="arabicPeriod"/>
            </a:pPr>
            <a:r>
              <a:rPr lang="en-US" b="1" dirty="0" smtClean="0"/>
              <a:t>The Rhetorical Form of the Sermon </a:t>
            </a:r>
          </a:p>
          <a:p>
            <a:pPr marL="1005840" lvl="2" indent="-457200">
              <a:buFontTx/>
              <a:buChar char="-"/>
            </a:pPr>
            <a:r>
              <a:rPr lang="en-US" dirty="0" smtClean="0"/>
              <a:t>Proclamation </a:t>
            </a:r>
          </a:p>
          <a:p>
            <a:pPr marL="1005840" lvl="2" indent="-457200">
              <a:buFontTx/>
              <a:buChar char="-"/>
            </a:pPr>
            <a:r>
              <a:rPr lang="en-US" dirty="0" smtClean="0"/>
              <a:t>Comforting, Encouraging, Exhorting, Teaching  </a:t>
            </a:r>
          </a:p>
          <a:p>
            <a:pPr marL="1005840" lvl="2" indent="-457200">
              <a:buFontTx/>
              <a:buChar char="-"/>
            </a:pPr>
            <a:r>
              <a:rPr lang="en-US" dirty="0" smtClean="0"/>
              <a:t>The Sermon as Address </a:t>
            </a:r>
          </a:p>
          <a:p>
            <a:pPr marL="1005840" lvl="2" indent="-457200">
              <a:buFontTx/>
              <a:buChar char="-"/>
            </a:pPr>
            <a:r>
              <a:rPr lang="en-US" dirty="0" smtClean="0"/>
              <a:t>Sermon Models </a:t>
            </a:r>
          </a:p>
          <a:p>
            <a:pPr marL="1005840" lvl="2" indent="-457200">
              <a:buFontTx/>
              <a:buChar char="-"/>
            </a:pPr>
            <a:r>
              <a:rPr lang="en-US" dirty="0" smtClean="0"/>
              <a:t>Building a Sermon </a:t>
            </a:r>
          </a:p>
          <a:p>
            <a:pPr marL="1005840" lvl="2" indent="-457200">
              <a:buFontTx/>
              <a:buChar char="-"/>
            </a:pPr>
            <a:r>
              <a:rPr lang="en-US" dirty="0" smtClean="0"/>
              <a:t>Touching the Sacred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85000" lnSpcReduction="20000"/>
          </a:bodyPr>
          <a:lstStyle/>
          <a:p>
            <a:r>
              <a:rPr lang="en-US" dirty="0" smtClean="0"/>
              <a:t>Good overview: </a:t>
            </a:r>
          </a:p>
          <a:p>
            <a:pPr lvl="1"/>
            <a:r>
              <a:rPr lang="en-US" dirty="0" smtClean="0"/>
              <a:t>Especially its Theological and Liturgical Sensitivity:  </a:t>
            </a:r>
          </a:p>
          <a:p>
            <a:pPr lvl="2"/>
            <a:r>
              <a:rPr lang="en-US" dirty="0" smtClean="0"/>
              <a:t>“God is the first hearer of the sermon.” (187)</a:t>
            </a:r>
          </a:p>
          <a:p>
            <a:pPr lvl="2"/>
            <a:r>
              <a:rPr lang="en-US" dirty="0" smtClean="0"/>
              <a:t>“Something happens when the Scriptures are read in the liturgy.” (188)</a:t>
            </a:r>
          </a:p>
          <a:p>
            <a:pPr lvl="1"/>
            <a:endParaRPr lang="en-US" dirty="0" smtClean="0"/>
          </a:p>
          <a:p>
            <a:r>
              <a:rPr lang="en-US" dirty="0" smtClean="0"/>
              <a:t>However:</a:t>
            </a:r>
          </a:p>
          <a:p>
            <a:pPr lvl="1"/>
            <a:r>
              <a:rPr lang="en-US" dirty="0" smtClean="0"/>
              <a:t>Polarizing instead complementing different readings of the text? </a:t>
            </a:r>
          </a:p>
          <a:p>
            <a:pPr lvl="2"/>
            <a:r>
              <a:rPr lang="en-US" dirty="0" smtClean="0"/>
              <a:t>E.g.  “open texts” the possession of theology/homiletics? (197)  </a:t>
            </a:r>
          </a:p>
          <a:p>
            <a:pPr lvl="2"/>
            <a:r>
              <a:rPr lang="en-US" dirty="0" smtClean="0"/>
              <a:t>Or: The minister going beyond scholarly exegesis? (194-5).</a:t>
            </a:r>
          </a:p>
          <a:p>
            <a:pPr lvl="2"/>
            <a:r>
              <a:rPr lang="en-US" dirty="0" smtClean="0"/>
              <a:t>And: “It seems like Rose and others are convinced that the content of our faith cannot be propositional.” (219).</a:t>
            </a:r>
          </a:p>
          <a:p>
            <a:pPr lvl="1"/>
            <a:r>
              <a:rPr lang="en-US" dirty="0" smtClean="0"/>
              <a:t>New concepts?</a:t>
            </a:r>
          </a:p>
          <a:p>
            <a:pPr lvl="2"/>
            <a:r>
              <a:rPr lang="en-US" dirty="0" smtClean="0"/>
              <a:t>Teaching as Transformation?</a:t>
            </a:r>
          </a:p>
          <a:p>
            <a:pPr lvl="2"/>
            <a:r>
              <a:rPr lang="en-US" dirty="0" smtClean="0"/>
              <a:t>Interruption? Disruption? </a:t>
            </a:r>
          </a:p>
          <a:p>
            <a:pPr lvl="1"/>
            <a:r>
              <a:rPr lang="en-US" dirty="0" smtClean="0"/>
              <a:t>Liturgy yes, but with an edge?</a:t>
            </a:r>
          </a:p>
          <a:p>
            <a:pPr lvl="1"/>
            <a:r>
              <a:rPr lang="en-US" dirty="0" smtClean="0"/>
              <a:t>Theology yes, but in the centre (as centre)?</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Stephen I Wright</a:t>
            </a:r>
            <a:endParaRPr lang="en-US" b="1" dirty="0"/>
          </a:p>
        </p:txBody>
      </p:sp>
      <p:sp>
        <p:nvSpPr>
          <p:cNvPr id="3" name="Content Placeholder 2"/>
          <p:cNvSpPr>
            <a:spLocks noGrp="1"/>
          </p:cNvSpPr>
          <p:nvPr>
            <p:ph sz="quarter" idx="1"/>
          </p:nvPr>
        </p:nvSpPr>
        <p:spPr>
          <a:xfrm>
            <a:off x="304800" y="1447800"/>
            <a:ext cx="8613648" cy="5102352"/>
          </a:xfrm>
        </p:spPr>
        <p:txBody>
          <a:bodyPr>
            <a:normAutofit fontScale="85000" lnSpcReduction="20000"/>
          </a:bodyPr>
          <a:lstStyle/>
          <a:p>
            <a:r>
              <a:rPr lang="en-US" dirty="0" smtClean="0"/>
              <a:t>“Staging” Rick </a:t>
            </a:r>
            <a:r>
              <a:rPr lang="en-US" dirty="0" err="1" smtClean="0"/>
              <a:t>Osmer’s</a:t>
            </a:r>
            <a:r>
              <a:rPr lang="en-US" dirty="0" smtClean="0"/>
              <a:t> </a:t>
            </a:r>
            <a:r>
              <a:rPr lang="en-US" i="1" dirty="0" smtClean="0"/>
              <a:t>Practical Theology: An Introduction</a:t>
            </a:r>
            <a:r>
              <a:rPr lang="en-US" dirty="0" smtClean="0"/>
              <a:t> (2008) for Homiletics / Preaching.  </a:t>
            </a:r>
          </a:p>
          <a:p>
            <a:pPr lvl="1"/>
            <a:r>
              <a:rPr lang="en-US" dirty="0" smtClean="0"/>
              <a:t>What is going on? </a:t>
            </a:r>
          </a:p>
          <a:p>
            <a:pPr lvl="2"/>
            <a:r>
              <a:rPr lang="en-US" dirty="0" smtClean="0"/>
              <a:t>The Historical Phenomenon of Preaching &amp; Contemporary Functions of Preaching</a:t>
            </a:r>
          </a:p>
          <a:p>
            <a:pPr lvl="1"/>
            <a:r>
              <a:rPr lang="en-US" dirty="0" smtClean="0"/>
              <a:t>Why is this happening? </a:t>
            </a:r>
          </a:p>
          <a:p>
            <a:pPr lvl="2"/>
            <a:r>
              <a:rPr lang="en-US" dirty="0" smtClean="0"/>
              <a:t>Language, Medium and Rhetoric &amp; Insights for Sociology and Psychology </a:t>
            </a:r>
          </a:p>
          <a:p>
            <a:pPr lvl="1"/>
            <a:r>
              <a:rPr lang="en-US" dirty="0" smtClean="0"/>
              <a:t>What ought to happen?</a:t>
            </a:r>
          </a:p>
          <a:p>
            <a:pPr lvl="2"/>
            <a:r>
              <a:rPr lang="en-US" dirty="0" smtClean="0"/>
              <a:t> The Biblical Grounding of Preaching </a:t>
            </a:r>
          </a:p>
          <a:p>
            <a:pPr lvl="2"/>
            <a:r>
              <a:rPr lang="en-US" dirty="0" smtClean="0"/>
              <a:t>Continuing the Story: Preaching in the Ongoing Purposes of God</a:t>
            </a:r>
          </a:p>
          <a:p>
            <a:pPr lvl="2"/>
            <a:r>
              <a:rPr lang="en-US" dirty="0" smtClean="0"/>
              <a:t>Ethical Guidance for Preaching </a:t>
            </a:r>
          </a:p>
          <a:p>
            <a:pPr lvl="2"/>
            <a:r>
              <a:rPr lang="en-US" dirty="0" smtClean="0"/>
              <a:t>Patterns and Practices for Preaching  </a:t>
            </a:r>
          </a:p>
          <a:p>
            <a:pPr lvl="1"/>
            <a:r>
              <a:rPr lang="en-US" dirty="0" smtClean="0"/>
              <a:t>How can we make it happen?</a:t>
            </a:r>
          </a:p>
          <a:p>
            <a:pPr lvl="2"/>
            <a:r>
              <a:rPr lang="en-US" dirty="0" smtClean="0"/>
              <a:t>Task for the Church </a:t>
            </a:r>
          </a:p>
          <a:p>
            <a:pPr lvl="2"/>
            <a:r>
              <a:rPr lang="en-US" dirty="0" smtClean="0"/>
              <a:t>Task for the Preacher </a:t>
            </a:r>
          </a:p>
          <a:p>
            <a:pPr>
              <a:buFont typeface="Wingdings"/>
              <a:buChar char="Ø"/>
            </a:pPr>
            <a:r>
              <a:rPr lang="en-US" dirty="0" smtClean="0"/>
              <a:t>Thus: </a:t>
            </a:r>
          </a:p>
          <a:p>
            <a:pPr lvl="1">
              <a:buFont typeface="Wingdings"/>
              <a:buChar char="Ø"/>
            </a:pPr>
            <a:r>
              <a:rPr lang="en-US" dirty="0" smtClean="0"/>
              <a:t>Unique contribution </a:t>
            </a:r>
          </a:p>
          <a:p>
            <a:pPr lvl="1">
              <a:buFont typeface="Wingdings"/>
              <a:buChar char="Ø"/>
            </a:pPr>
            <a:r>
              <a:rPr lang="en-US" dirty="0" smtClean="0"/>
              <a:t>Lots of emphasis on the third process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Geoffrey Stevenson: Paul Johns</a:t>
            </a:r>
            <a:endParaRPr lang="en-US" b="1" dirty="0"/>
          </a:p>
        </p:txBody>
      </p:sp>
      <p:sp>
        <p:nvSpPr>
          <p:cNvPr id="3" name="Content Placeholder 2"/>
          <p:cNvSpPr>
            <a:spLocks noGrp="1"/>
          </p:cNvSpPr>
          <p:nvPr>
            <p:ph sz="quarter" idx="1"/>
          </p:nvPr>
        </p:nvSpPr>
        <p:spPr/>
        <p:txBody>
          <a:bodyPr>
            <a:normAutofit fontScale="77500" lnSpcReduction="20000"/>
          </a:bodyPr>
          <a:lstStyle/>
          <a:p>
            <a:pPr>
              <a:buNone/>
            </a:pPr>
            <a:r>
              <a:rPr lang="en-US" dirty="0" smtClean="0"/>
              <a:t>“Preaching on the News” </a:t>
            </a:r>
          </a:p>
          <a:p>
            <a:r>
              <a:rPr lang="en-US" dirty="0" smtClean="0"/>
              <a:t>“God speaks through the news”</a:t>
            </a:r>
          </a:p>
          <a:p>
            <a:pPr lvl="1"/>
            <a:r>
              <a:rPr lang="en-US" dirty="0" smtClean="0"/>
              <a:t>The news not just databank of illustrations and evidence (101)  </a:t>
            </a:r>
          </a:p>
          <a:p>
            <a:r>
              <a:rPr lang="en-US" dirty="0" smtClean="0"/>
              <a:t> Why not?  Why?</a:t>
            </a:r>
          </a:p>
          <a:p>
            <a:pPr lvl="1"/>
            <a:r>
              <a:rPr lang="en-US" dirty="0" smtClean="0"/>
              <a:t>E.g. Thinking theologically: “The news media do not simply report what is.” (103)</a:t>
            </a:r>
          </a:p>
          <a:p>
            <a:pPr lvl="1"/>
            <a:r>
              <a:rPr lang="en-US" dirty="0" smtClean="0"/>
              <a:t>And: God’s Word embedded in the world – “each text a picture frame for the other” (105)</a:t>
            </a:r>
          </a:p>
          <a:p>
            <a:pPr lvl="2"/>
            <a:r>
              <a:rPr lang="en-US" dirty="0" smtClean="0"/>
              <a:t>“Not equivalent, but in differing and complementary ways” (106)  </a:t>
            </a:r>
          </a:p>
          <a:p>
            <a:pPr lvl="1"/>
            <a:r>
              <a:rPr lang="en-US" dirty="0" smtClean="0"/>
              <a:t>A Theology of institutional power </a:t>
            </a:r>
          </a:p>
          <a:p>
            <a:pPr lvl="1"/>
            <a:r>
              <a:rPr lang="en-US" dirty="0" smtClean="0"/>
              <a:t>Critical engagement with Popular culture</a:t>
            </a:r>
          </a:p>
          <a:p>
            <a:pPr lvl="1"/>
            <a:r>
              <a:rPr lang="en-US" dirty="0" smtClean="0"/>
              <a:t>Contextual theology of Dislocation  </a:t>
            </a:r>
          </a:p>
          <a:p>
            <a:r>
              <a:rPr lang="en-US" dirty="0" smtClean="0"/>
              <a:t>“The primary intention in news preaching generally is not to explain either the Gospel text or the news text but </a:t>
            </a:r>
            <a:r>
              <a:rPr lang="en-US" u="sng" dirty="0" smtClean="0"/>
              <a:t>to affirm the gospel in the context of the news text, as a transformation, which enables hearers to look at experienced events differently</a:t>
            </a:r>
            <a:r>
              <a:rPr lang="en-US" dirty="0" smtClean="0"/>
              <a:t>, and therefore be empowered to live differently in the world of events.” (109)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 Short: </a:t>
            </a:r>
            <a:endParaRPr lang="en-US" b="1" dirty="0"/>
          </a:p>
        </p:txBody>
      </p:sp>
      <p:sp>
        <p:nvSpPr>
          <p:cNvPr id="3" name="Content Placeholder 2"/>
          <p:cNvSpPr>
            <a:spLocks noGrp="1"/>
          </p:cNvSpPr>
          <p:nvPr>
            <p:ph sz="quarter" idx="1"/>
          </p:nvPr>
        </p:nvSpPr>
        <p:spPr/>
        <p:txBody>
          <a:bodyPr/>
          <a:lstStyle/>
          <a:p>
            <a:r>
              <a:rPr lang="en-US" dirty="0" smtClean="0"/>
              <a:t>Long’s words in the beginning … yes, but … </a:t>
            </a:r>
          </a:p>
          <a:p>
            <a:r>
              <a:rPr lang="en-US" dirty="0" err="1" smtClean="0"/>
              <a:t>Lose’s</a:t>
            </a:r>
            <a:r>
              <a:rPr lang="en-US" dirty="0" smtClean="0"/>
              <a:t> words – something fundamental missing</a:t>
            </a:r>
          </a:p>
          <a:p>
            <a:r>
              <a:rPr lang="en-US" dirty="0" smtClean="0"/>
              <a:t>Wilson’s new beautiful approach  </a:t>
            </a:r>
          </a:p>
          <a:p>
            <a:r>
              <a:rPr lang="en-US" dirty="0" err="1" smtClean="0"/>
              <a:t>Immink’s</a:t>
            </a:r>
            <a:r>
              <a:rPr lang="en-US" dirty="0" smtClean="0"/>
              <a:t> unsurprising theological emphasis  </a:t>
            </a:r>
          </a:p>
          <a:p>
            <a:r>
              <a:rPr lang="en-US" dirty="0" smtClean="0"/>
              <a:t>John’s proposal</a:t>
            </a:r>
          </a:p>
          <a:p>
            <a:r>
              <a:rPr lang="en-US" dirty="0" smtClean="0"/>
              <a:t>Crisis? Digging deeper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3. Crisis in Preaching?</a:t>
            </a:r>
            <a:endParaRPr lang="en-US" b="1" dirty="0"/>
          </a:p>
        </p:txBody>
      </p:sp>
      <p:sp>
        <p:nvSpPr>
          <p:cNvPr id="3" name="Content Placeholder 2"/>
          <p:cNvSpPr>
            <a:spLocks noGrp="1"/>
          </p:cNvSpPr>
          <p:nvPr>
            <p:ph sz="quarter" idx="1"/>
          </p:nvPr>
        </p:nvSpPr>
        <p:spPr/>
        <p:txBody>
          <a:bodyPr/>
          <a:lstStyle/>
          <a:p>
            <a:pPr lvl="0"/>
            <a:r>
              <a:rPr lang="en-US" dirty="0" err="1" smtClean="0"/>
              <a:t>Brueggemann</a:t>
            </a:r>
            <a:r>
              <a:rPr lang="en-US" dirty="0" smtClean="0"/>
              <a:t> </a:t>
            </a:r>
          </a:p>
          <a:p>
            <a:pPr lvl="0"/>
            <a:r>
              <a:rPr lang="en-US" dirty="0" smtClean="0"/>
              <a:t>Paul Scott Wilson </a:t>
            </a:r>
          </a:p>
          <a:p>
            <a:pPr lvl="0"/>
            <a:r>
              <a:rPr lang="en-US" dirty="0" err="1" smtClean="0"/>
              <a:t>RSA</a:t>
            </a:r>
            <a:r>
              <a:rPr lang="en-US" dirty="0" smtClean="0"/>
              <a:t>: </a:t>
            </a:r>
            <a:r>
              <a:rPr lang="en-US" dirty="0" err="1" smtClean="0"/>
              <a:t>Cilliers</a:t>
            </a:r>
            <a:r>
              <a:rPr lang="en-US" dirty="0" smtClean="0"/>
              <a:t>, </a:t>
            </a:r>
            <a:r>
              <a:rPr lang="en-US" dirty="0" err="1" smtClean="0"/>
              <a:t>Müller</a:t>
            </a:r>
            <a:r>
              <a:rPr lang="en-US" dirty="0" smtClean="0"/>
              <a:t>, de Wet</a:t>
            </a:r>
          </a:p>
          <a:p>
            <a:pPr lvl="0"/>
            <a:r>
              <a:rPr lang="en-US" dirty="0" smtClean="0"/>
              <a:t>In short: </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Brueggemann</a:t>
            </a:r>
            <a:endParaRPr lang="en-US" b="1" dirty="0"/>
          </a:p>
        </p:txBody>
      </p:sp>
      <p:sp>
        <p:nvSpPr>
          <p:cNvPr id="3" name="Content Placeholder 2"/>
          <p:cNvSpPr>
            <a:spLocks noGrp="1"/>
          </p:cNvSpPr>
          <p:nvPr>
            <p:ph sz="quarter" idx="1"/>
          </p:nvPr>
        </p:nvSpPr>
        <p:spPr/>
        <p:txBody>
          <a:bodyPr>
            <a:normAutofit fontScale="92500" lnSpcReduction="20000"/>
          </a:bodyPr>
          <a:lstStyle/>
          <a:p>
            <a:r>
              <a:rPr lang="en-US" dirty="0" smtClean="0"/>
              <a:t>Latest work (2014): </a:t>
            </a:r>
            <a:r>
              <a:rPr lang="en-US" i="1" dirty="0" smtClean="0"/>
              <a:t>Grief, Reality, Hope – Three Urgent prophetic tasks</a:t>
            </a:r>
          </a:p>
          <a:p>
            <a:r>
              <a:rPr lang="en-US" dirty="0" smtClean="0"/>
              <a:t>The Work Militant (2010): </a:t>
            </a:r>
          </a:p>
          <a:p>
            <a:pPr lvl="1"/>
            <a:r>
              <a:rPr lang="en-US" dirty="0" smtClean="0"/>
              <a:t>Foreword (</a:t>
            </a:r>
            <a:r>
              <a:rPr lang="en-US" dirty="0" err="1" smtClean="0"/>
              <a:t>Willimon</a:t>
            </a:r>
            <a:r>
              <a:rPr lang="en-US" dirty="0" smtClean="0"/>
              <a:t>): </a:t>
            </a:r>
          </a:p>
          <a:p>
            <a:pPr lvl="2"/>
            <a:r>
              <a:rPr lang="en-US" dirty="0" smtClean="0"/>
              <a:t>“‘Thank you for your help in the current preaching emergency.’” (</a:t>
            </a:r>
            <a:r>
              <a:rPr lang="en-US" dirty="0" err="1" smtClean="0"/>
              <a:t>2010:v</a:t>
            </a:r>
            <a:r>
              <a:rPr lang="en-US" dirty="0" smtClean="0"/>
              <a:t>); and:</a:t>
            </a:r>
          </a:p>
          <a:p>
            <a:pPr lvl="2"/>
            <a:r>
              <a:rPr lang="en-US" dirty="0" smtClean="0"/>
              <a:t>“He knows that our </a:t>
            </a:r>
            <a:r>
              <a:rPr lang="en-US" dirty="0" err="1" smtClean="0"/>
              <a:t>homiletical</a:t>
            </a:r>
            <a:r>
              <a:rPr lang="en-US" dirty="0" smtClean="0"/>
              <a:t> crisis is due to theological factors rather than rhetorical ones.” (vi).</a:t>
            </a:r>
          </a:p>
          <a:p>
            <a:pPr lvl="1"/>
            <a:r>
              <a:rPr lang="en-US" dirty="0" smtClean="0"/>
              <a:t>“The preacher is tempted to </a:t>
            </a:r>
            <a:r>
              <a:rPr lang="en-US" dirty="0" err="1" smtClean="0"/>
              <a:t>moralism</a:t>
            </a:r>
            <a:r>
              <a:rPr lang="en-US" dirty="0" smtClean="0"/>
              <a:t>, to ‘relevance,’ to entertainment, to conformity, to trivialization, to moral passion about the preacher’s pet project or the congregation’s needy circumstances. In service of such temptations, we have developed settled rhetorical strategies, most notably ‘sermon introductions’ and ‘illustrations’ that are designed, for the most part, </a:t>
            </a:r>
            <a:r>
              <a:rPr lang="en-US" u="sng" dirty="0" smtClean="0"/>
              <a:t>narcotize the congregation and assure them that nothing odd will happen in this hour of utterance</a:t>
            </a:r>
            <a:r>
              <a:rPr lang="en-US" dirty="0" smtClean="0"/>
              <a:t>.” (4)</a:t>
            </a:r>
          </a:p>
          <a:p>
            <a:endParaRPr lang="en-US"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Paul Scott Wilson</a:t>
            </a:r>
            <a:endParaRPr lang="en-US" b="1" dirty="0"/>
          </a:p>
        </p:txBody>
      </p:sp>
      <p:sp>
        <p:nvSpPr>
          <p:cNvPr id="3" name="Content Placeholder 2"/>
          <p:cNvSpPr>
            <a:spLocks noGrp="1"/>
          </p:cNvSpPr>
          <p:nvPr>
            <p:ph sz="quarter" idx="1"/>
          </p:nvPr>
        </p:nvSpPr>
        <p:spPr/>
        <p:txBody>
          <a:bodyPr>
            <a:normAutofit fontScale="92500" lnSpcReduction="20000"/>
          </a:bodyPr>
          <a:lstStyle/>
          <a:p>
            <a:r>
              <a:rPr lang="en-US" dirty="0" smtClean="0"/>
              <a:t>“That the New Homiletic consensus does not generally extend </a:t>
            </a:r>
            <a:r>
              <a:rPr lang="en-US" u="sng" dirty="0" smtClean="0"/>
              <a:t>to theological matters</a:t>
            </a:r>
            <a:r>
              <a:rPr lang="en-US" dirty="0" smtClean="0"/>
              <a:t>, for example, the need for the sermon to focus on God and the gospel. </a:t>
            </a:r>
            <a:r>
              <a:rPr lang="en-US" u="sng" dirty="0" smtClean="0"/>
              <a:t>Because God and the gospel for the most part were not a deliberate focus</a:t>
            </a:r>
            <a:r>
              <a:rPr lang="en-US" dirty="0" smtClean="0"/>
              <a:t>, many sermons that the New Homiletic produced seemed to fall somewhere short of good news.” (Wilson, 2008:78).</a:t>
            </a:r>
          </a:p>
          <a:p>
            <a:r>
              <a:rPr lang="en-US" dirty="0" smtClean="0"/>
              <a:t>“The New Homiletic began in part as a theological movement, yet arguably </a:t>
            </a:r>
            <a:r>
              <a:rPr lang="en-US" u="sng" dirty="0" smtClean="0"/>
              <a:t>some of its theological vision has been lost</a:t>
            </a:r>
            <a:r>
              <a:rPr lang="en-US" dirty="0" smtClean="0"/>
              <a:t>.” (NIB, 399)</a:t>
            </a:r>
          </a:p>
          <a:p>
            <a:r>
              <a:rPr lang="en-US" dirty="0" smtClean="0"/>
              <a:t>“</a:t>
            </a:r>
            <a:r>
              <a:rPr lang="en-US" u="sng" dirty="0" smtClean="0"/>
              <a:t>The values of the NH will remain important, but</a:t>
            </a:r>
            <a:r>
              <a:rPr lang="en-US" dirty="0" smtClean="0"/>
              <a:t> whether it can offer anything new or assist the theological purposes of preaching is now questioned.” (401)</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RSA</a:t>
            </a:r>
            <a:r>
              <a:rPr lang="en-US" b="1" dirty="0" smtClean="0"/>
              <a:t>: </a:t>
            </a:r>
            <a:endParaRPr lang="en-US" b="1" dirty="0"/>
          </a:p>
        </p:txBody>
      </p:sp>
      <p:sp>
        <p:nvSpPr>
          <p:cNvPr id="3" name="Content Placeholder 2"/>
          <p:cNvSpPr>
            <a:spLocks noGrp="1"/>
          </p:cNvSpPr>
          <p:nvPr>
            <p:ph sz="quarter" idx="1"/>
          </p:nvPr>
        </p:nvSpPr>
        <p:spPr>
          <a:xfrm>
            <a:off x="304800" y="1447800"/>
            <a:ext cx="8613648" cy="5102352"/>
          </a:xfrm>
        </p:spPr>
        <p:txBody>
          <a:bodyPr>
            <a:normAutofit fontScale="85000" lnSpcReduction="20000"/>
          </a:bodyPr>
          <a:lstStyle/>
          <a:p>
            <a:r>
              <a:rPr lang="en-US" dirty="0" err="1" smtClean="0"/>
              <a:t>Cilliers</a:t>
            </a:r>
            <a:r>
              <a:rPr lang="en-US" dirty="0" smtClean="0"/>
              <a:t>: </a:t>
            </a:r>
          </a:p>
          <a:p>
            <a:pPr lvl="1"/>
            <a:r>
              <a:rPr lang="en-US" dirty="0" smtClean="0"/>
              <a:t>“One the one hand, preaching has become </a:t>
            </a:r>
            <a:r>
              <a:rPr lang="en-US" i="1" dirty="0" smtClean="0"/>
              <a:t>more tentative</a:t>
            </a:r>
            <a:r>
              <a:rPr lang="en-US" dirty="0" smtClean="0"/>
              <a:t> than before, no longer emanating from a stable and fixed ‘truth’. On the other hand, preachers tend to be very pragmatic in their approach, desperately trying not to rock the (sinking) boat too much.  Preaching has to an extent taken on the </a:t>
            </a:r>
            <a:r>
              <a:rPr lang="en-US" i="1" dirty="0" smtClean="0"/>
              <a:t>mode of maintenance</a:t>
            </a:r>
            <a:r>
              <a:rPr lang="en-US" dirty="0" smtClean="0"/>
              <a:t>, rather than being an expression of innovative theology.” (2010:71)</a:t>
            </a:r>
          </a:p>
          <a:p>
            <a:pPr lvl="1"/>
            <a:r>
              <a:rPr lang="en-US" dirty="0" smtClean="0"/>
              <a:t>“</a:t>
            </a:r>
            <a:r>
              <a:rPr lang="en-US" i="1" dirty="0" smtClean="0"/>
              <a:t>The hermeneutical movement of the apartheid era into the potential of the people’s pietistic reserves now takes on different forms: no longer to rectify the state of society according to certain nationalistic ideals, but simply to escape from all responsibilities regarding the new South African society.</a:t>
            </a:r>
            <a:r>
              <a:rPr lang="en-US" dirty="0" smtClean="0"/>
              <a:t>” (2010:72)</a:t>
            </a:r>
          </a:p>
          <a:p>
            <a:r>
              <a:rPr lang="en-US" dirty="0" err="1" smtClean="0"/>
              <a:t>Müller</a:t>
            </a:r>
            <a:r>
              <a:rPr lang="en-US" dirty="0" smtClean="0"/>
              <a:t>:</a:t>
            </a:r>
          </a:p>
          <a:p>
            <a:pPr lvl="1"/>
            <a:r>
              <a:rPr lang="en-US" dirty="0" smtClean="0"/>
              <a:t>“</a:t>
            </a:r>
            <a:r>
              <a:rPr lang="en-US" i="1" dirty="0" smtClean="0"/>
              <a:t>As in the </a:t>
            </a:r>
            <a:r>
              <a:rPr lang="en-US" i="1" dirty="0" err="1" smtClean="0"/>
              <a:t>70’s</a:t>
            </a:r>
            <a:r>
              <a:rPr lang="en-US" i="1" dirty="0" smtClean="0"/>
              <a:t> I think that both of us believe that the church has once again reached a critical point with regard to the preaching event.</a:t>
            </a:r>
            <a:r>
              <a:rPr lang="en-US" dirty="0" smtClean="0"/>
              <a:t> It once more has become urgent to reflect on the essence of the preaching event as the fountainhead of the church’s ministry.” [Italics original].</a:t>
            </a:r>
          </a:p>
          <a:p>
            <a:r>
              <a:rPr lang="en-US" dirty="0" smtClean="0"/>
              <a:t>De Wet: </a:t>
            </a:r>
          </a:p>
          <a:p>
            <a:pPr lvl="1"/>
            <a:r>
              <a:rPr lang="en-US" dirty="0" smtClean="0"/>
              <a:t>See his recent Research Project “Prophetic Preaching”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 short:</a:t>
            </a:r>
            <a:r>
              <a:rPr lang="en-US" dirty="0" smtClean="0"/>
              <a:t> </a:t>
            </a:r>
            <a:endParaRPr lang="en-US" dirty="0"/>
          </a:p>
        </p:txBody>
      </p:sp>
      <p:sp>
        <p:nvSpPr>
          <p:cNvPr id="3" name="Content Placeholder 2"/>
          <p:cNvSpPr>
            <a:spLocks noGrp="1"/>
          </p:cNvSpPr>
          <p:nvPr>
            <p:ph sz="quarter" idx="1"/>
          </p:nvPr>
        </p:nvSpPr>
        <p:spPr/>
        <p:txBody>
          <a:bodyPr/>
          <a:lstStyle/>
          <a:p>
            <a:r>
              <a:rPr lang="en-US" dirty="0" smtClean="0"/>
              <a:t>Sense of crisis and emergency</a:t>
            </a:r>
          </a:p>
          <a:p>
            <a:pPr lvl="1"/>
            <a:r>
              <a:rPr lang="en-US" i="1" dirty="0" smtClean="0"/>
              <a:t>Theological</a:t>
            </a:r>
            <a:r>
              <a:rPr lang="en-US" dirty="0" smtClean="0"/>
              <a:t> Homiletics?</a:t>
            </a:r>
          </a:p>
          <a:p>
            <a:pPr lvl="1"/>
            <a:r>
              <a:rPr lang="en-US" dirty="0" smtClean="0"/>
              <a:t>One main development (response?) is the renewed focus on prophetic preaching</a:t>
            </a:r>
          </a:p>
          <a:p>
            <a:pPr lvl="1"/>
            <a:r>
              <a:rPr lang="en-US" dirty="0" smtClean="0"/>
              <a:t>Especially in </a:t>
            </a:r>
            <a:r>
              <a:rPr lang="en-US" dirty="0" err="1" smtClean="0"/>
              <a:t>RSA</a:t>
            </a:r>
            <a:endParaRPr lang="en-US" dirty="0" smtClean="0"/>
          </a:p>
          <a:p>
            <a:r>
              <a:rPr lang="en-US" dirty="0" smtClean="0"/>
              <a:t>Thus: A Prophetic word on Prophetic Preaching?</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Contents (structure)</a:t>
            </a:r>
            <a:endParaRPr lang="en-US" b="1" dirty="0"/>
          </a:p>
        </p:txBody>
      </p:sp>
      <p:sp>
        <p:nvSpPr>
          <p:cNvPr id="3" name="Content Placeholder 2"/>
          <p:cNvSpPr>
            <a:spLocks noGrp="1"/>
          </p:cNvSpPr>
          <p:nvPr>
            <p:ph sz="quarter" idx="1"/>
          </p:nvPr>
        </p:nvSpPr>
        <p:spPr>
          <a:xfrm>
            <a:off x="301752" y="1527048"/>
            <a:ext cx="8613648" cy="4949952"/>
          </a:xfrm>
        </p:spPr>
        <p:txBody>
          <a:bodyPr>
            <a:normAutofit/>
          </a:bodyPr>
          <a:lstStyle/>
          <a:p>
            <a:pPr marL="514350" lvl="0" indent="-514350">
              <a:buAutoNum type="arabicPeriod"/>
            </a:pPr>
            <a:r>
              <a:rPr lang="en-US" b="1" dirty="0" smtClean="0"/>
              <a:t>Introduction </a:t>
            </a:r>
            <a:endParaRPr lang="en-US" dirty="0" smtClean="0"/>
          </a:p>
          <a:p>
            <a:pPr marL="514350" lvl="0" indent="-514350">
              <a:buAutoNum type="arabicPeriod"/>
            </a:pPr>
            <a:r>
              <a:rPr lang="en-US" b="1" dirty="0" smtClean="0"/>
              <a:t>Contemporary Reflections on </a:t>
            </a:r>
            <a:r>
              <a:rPr lang="en-US" b="1" i="1" dirty="0" smtClean="0"/>
              <a:t>Trends, Developments</a:t>
            </a:r>
            <a:r>
              <a:rPr lang="en-US" b="1" dirty="0" smtClean="0"/>
              <a:t> and </a:t>
            </a:r>
            <a:r>
              <a:rPr lang="en-US" b="1" i="1" dirty="0" smtClean="0"/>
              <a:t>Expectations</a:t>
            </a:r>
            <a:r>
              <a:rPr lang="en-US" b="1" dirty="0" smtClean="0"/>
              <a:t> </a:t>
            </a:r>
            <a:endParaRPr lang="en-US" dirty="0" smtClean="0"/>
          </a:p>
          <a:p>
            <a:pPr marL="514350" lvl="0" indent="-514350">
              <a:buAutoNum type="arabicPeriod"/>
            </a:pPr>
            <a:r>
              <a:rPr lang="en-US" b="1" dirty="0" smtClean="0"/>
              <a:t>Crisis in Preaching?</a:t>
            </a:r>
            <a:endParaRPr lang="en-US" dirty="0" smtClean="0"/>
          </a:p>
          <a:p>
            <a:pPr marL="514350" lvl="0" indent="-514350">
              <a:buAutoNum type="arabicPeriod"/>
            </a:pPr>
            <a:r>
              <a:rPr lang="en-US" b="1" dirty="0" smtClean="0"/>
              <a:t>Prophetic Preaching?</a:t>
            </a:r>
            <a:endParaRPr lang="en-US" dirty="0" smtClean="0"/>
          </a:p>
          <a:p>
            <a:pPr marL="514350" lvl="0" indent="-514350">
              <a:buAutoNum type="arabicPeriod"/>
            </a:pPr>
            <a:r>
              <a:rPr lang="en-US" b="1" dirty="0" smtClean="0"/>
              <a:t>Reflection on the Above</a:t>
            </a:r>
            <a:endParaRPr lang="en-US" dirty="0" smtClean="0"/>
          </a:p>
          <a:p>
            <a:pPr marL="514350" lvl="0" indent="-514350">
              <a:buAutoNum type="arabicPeriod"/>
            </a:pPr>
            <a:r>
              <a:rPr lang="en-US" b="1" dirty="0" smtClean="0"/>
              <a:t>Conclusion</a:t>
            </a:r>
          </a:p>
          <a:p>
            <a:pPr marL="514350" lvl="0" indent="-514350">
              <a:buAutoNum type="arabicPeriod"/>
            </a:pPr>
            <a:r>
              <a:rPr lang="en-US" b="1" dirty="0" smtClean="0"/>
              <a:t>Bibliography </a:t>
            </a:r>
            <a:endParaRPr lang="en-US"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4. Prophetic Preaching?</a:t>
            </a:r>
            <a:endParaRPr lang="en-US" b="1" dirty="0"/>
          </a:p>
        </p:txBody>
      </p:sp>
      <p:sp>
        <p:nvSpPr>
          <p:cNvPr id="3" name="Content Placeholder 2"/>
          <p:cNvSpPr>
            <a:spLocks noGrp="1"/>
          </p:cNvSpPr>
          <p:nvPr>
            <p:ph sz="quarter" idx="1"/>
          </p:nvPr>
        </p:nvSpPr>
        <p:spPr/>
        <p:txBody>
          <a:bodyPr/>
          <a:lstStyle/>
          <a:p>
            <a:pPr lvl="0"/>
            <a:r>
              <a:rPr lang="en-US" dirty="0" err="1" smtClean="0"/>
              <a:t>Hennie</a:t>
            </a:r>
            <a:r>
              <a:rPr lang="en-US" dirty="0" smtClean="0"/>
              <a:t> </a:t>
            </a:r>
            <a:r>
              <a:rPr lang="en-US" dirty="0" err="1" smtClean="0"/>
              <a:t>Pieterse</a:t>
            </a:r>
            <a:r>
              <a:rPr lang="en-US" dirty="0" smtClean="0"/>
              <a:t> </a:t>
            </a:r>
          </a:p>
          <a:p>
            <a:pPr lvl="0"/>
            <a:r>
              <a:rPr lang="en-US" dirty="0" smtClean="0"/>
              <a:t>Fritz de Wet </a:t>
            </a:r>
          </a:p>
          <a:p>
            <a:pPr lvl="0"/>
            <a:r>
              <a:rPr lang="en-US" dirty="0" smtClean="0"/>
              <a:t>Johan </a:t>
            </a:r>
            <a:r>
              <a:rPr lang="en-US" dirty="0" err="1" smtClean="0"/>
              <a:t>Cilliers</a:t>
            </a:r>
            <a:r>
              <a:rPr lang="en-US" dirty="0" smtClean="0"/>
              <a:t> </a:t>
            </a:r>
          </a:p>
          <a:p>
            <a:pPr lvl="0"/>
            <a:r>
              <a:rPr lang="en-US" dirty="0" smtClean="0"/>
              <a:t>Allan </a:t>
            </a:r>
            <a:r>
              <a:rPr lang="en-US" dirty="0" err="1" smtClean="0"/>
              <a:t>Boesak</a:t>
            </a:r>
            <a:r>
              <a:rPr lang="en-US" dirty="0" smtClean="0"/>
              <a:t> </a:t>
            </a:r>
          </a:p>
          <a:p>
            <a:pPr lvl="0">
              <a:buNone/>
            </a:pPr>
            <a:endParaRPr lang="en-US"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Hennie</a:t>
            </a:r>
            <a:r>
              <a:rPr lang="en-US" b="1" dirty="0" smtClean="0"/>
              <a:t> </a:t>
            </a:r>
            <a:r>
              <a:rPr lang="en-US" b="1" dirty="0" err="1" smtClean="0"/>
              <a:t>Pieterse</a:t>
            </a:r>
            <a:endParaRPr lang="en-US" b="1" dirty="0"/>
          </a:p>
        </p:txBody>
      </p:sp>
      <p:sp>
        <p:nvSpPr>
          <p:cNvPr id="3" name="Content Placeholder 2"/>
          <p:cNvSpPr>
            <a:spLocks noGrp="1"/>
          </p:cNvSpPr>
          <p:nvPr>
            <p:ph sz="quarter" idx="1"/>
          </p:nvPr>
        </p:nvSpPr>
        <p:spPr/>
        <p:txBody>
          <a:bodyPr>
            <a:normAutofit fontScale="85000" lnSpcReduction="10000"/>
          </a:bodyPr>
          <a:lstStyle/>
          <a:p>
            <a:r>
              <a:rPr lang="en-US" dirty="0" smtClean="0"/>
              <a:t>“Coming from” </a:t>
            </a:r>
            <a:r>
              <a:rPr lang="en-US" i="1" dirty="0" smtClean="0"/>
              <a:t>Preaching in a context of poverty</a:t>
            </a:r>
          </a:p>
          <a:p>
            <a:r>
              <a:rPr lang="en-US" dirty="0" smtClean="0"/>
              <a:t>Strengths: </a:t>
            </a:r>
          </a:p>
          <a:p>
            <a:pPr lvl="1"/>
            <a:r>
              <a:rPr lang="en-US" dirty="0" smtClean="0"/>
              <a:t>Faith (preaching and liturgy) not private or spiritualized affair (4).</a:t>
            </a:r>
          </a:p>
          <a:p>
            <a:pPr lvl="1"/>
            <a:r>
              <a:rPr lang="en-US" dirty="0" smtClean="0"/>
              <a:t>Emphasis on poverty as a form of injustice (5)</a:t>
            </a:r>
          </a:p>
          <a:p>
            <a:pPr lvl="1"/>
            <a:r>
              <a:rPr lang="en-US" dirty="0" smtClean="0"/>
              <a:t>Not only prophetic content (focus), but also the style, tone, manner, rhetoric (5)</a:t>
            </a:r>
          </a:p>
          <a:p>
            <a:pPr lvl="1"/>
            <a:r>
              <a:rPr lang="en-US" dirty="0" smtClean="0"/>
              <a:t>Embedded within the liturgy (prayers and hymns) – and especially “the Liturgy after the Liturgy” (5) </a:t>
            </a:r>
          </a:p>
          <a:p>
            <a:pPr lvl="1"/>
            <a:r>
              <a:rPr lang="en-US" dirty="0" smtClean="0"/>
              <a:t>Prophetic ecclesiology </a:t>
            </a:r>
          </a:p>
          <a:p>
            <a:r>
              <a:rPr lang="en-US" dirty="0" smtClean="0"/>
              <a:t>Weaknesses:</a:t>
            </a:r>
          </a:p>
          <a:p>
            <a:pPr lvl="1"/>
            <a:r>
              <a:rPr lang="en-US" dirty="0" smtClean="0"/>
              <a:t>Liturgy – Sacraments? </a:t>
            </a:r>
          </a:p>
          <a:p>
            <a:pPr lvl="1"/>
            <a:r>
              <a:rPr lang="en-US" dirty="0" smtClean="0"/>
              <a:t>Poor as object vs. Poor as Gift?</a:t>
            </a:r>
          </a:p>
          <a:p>
            <a:pPr lvl="1"/>
            <a:r>
              <a:rPr lang="en-US" dirty="0" smtClean="0"/>
              <a:t>Explicit Theology Convictions: “Who is Christ?” and “Where is Christ?”</a:t>
            </a:r>
          </a:p>
          <a:p>
            <a:pPr lvl="1"/>
            <a:r>
              <a:rPr lang="en-US" dirty="0" smtClean="0"/>
              <a:t>Prophetic ecclesiology as the margin of the community?</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Fritz de Wet</a:t>
            </a:r>
            <a:endParaRPr lang="en-US" b="1" dirty="0"/>
          </a:p>
        </p:txBody>
      </p:sp>
      <p:sp>
        <p:nvSpPr>
          <p:cNvPr id="3" name="Content Placeholder 2"/>
          <p:cNvSpPr>
            <a:spLocks noGrp="1"/>
          </p:cNvSpPr>
          <p:nvPr>
            <p:ph sz="quarter" idx="1"/>
          </p:nvPr>
        </p:nvSpPr>
        <p:spPr>
          <a:xfrm>
            <a:off x="301752" y="1527048"/>
            <a:ext cx="8613648" cy="5330952"/>
          </a:xfrm>
        </p:spPr>
        <p:txBody>
          <a:bodyPr>
            <a:normAutofit fontScale="70000" lnSpcReduction="20000"/>
          </a:bodyPr>
          <a:lstStyle/>
          <a:p>
            <a:r>
              <a:rPr lang="en-US" dirty="0" err="1" smtClean="0"/>
              <a:t>NRF</a:t>
            </a:r>
            <a:r>
              <a:rPr lang="en-US" dirty="0" smtClean="0"/>
              <a:t> Research Project: Prophetic Preaching</a:t>
            </a:r>
          </a:p>
          <a:p>
            <a:pPr lvl="1"/>
            <a:r>
              <a:rPr lang="en-US" dirty="0" smtClean="0"/>
              <a:t>Numerous articles on prophetic preaching the past years</a:t>
            </a:r>
          </a:p>
          <a:p>
            <a:r>
              <a:rPr lang="en-US" dirty="0" smtClean="0"/>
              <a:t>Characteristics:</a:t>
            </a:r>
          </a:p>
          <a:p>
            <a:pPr lvl="1"/>
            <a:r>
              <a:rPr lang="en-US" dirty="0" smtClean="0"/>
              <a:t>Questioning the status quo</a:t>
            </a:r>
          </a:p>
          <a:p>
            <a:pPr lvl="1"/>
            <a:r>
              <a:rPr lang="en-US" dirty="0" smtClean="0"/>
              <a:t>Corruption </a:t>
            </a:r>
          </a:p>
          <a:p>
            <a:r>
              <a:rPr lang="en-US" dirty="0" smtClean="0"/>
              <a:t>Strengths:</a:t>
            </a:r>
          </a:p>
          <a:p>
            <a:pPr lvl="1"/>
            <a:r>
              <a:rPr lang="en-US" dirty="0" smtClean="0"/>
              <a:t>Voicing (breaking the silence)</a:t>
            </a:r>
          </a:p>
          <a:p>
            <a:pPr lvl="1"/>
            <a:r>
              <a:rPr lang="en-US" dirty="0" smtClean="0"/>
              <a:t>“Framing and Reframing”  (</a:t>
            </a:r>
            <a:r>
              <a:rPr lang="en-US" dirty="0" err="1" smtClean="0"/>
              <a:t>Cilliers</a:t>
            </a:r>
            <a:r>
              <a:rPr lang="en-US" dirty="0" smtClean="0"/>
              <a:t>) [re-describing and imagining the world]</a:t>
            </a:r>
          </a:p>
          <a:p>
            <a:pPr lvl="1"/>
            <a:r>
              <a:rPr lang="en-US" dirty="0" smtClean="0"/>
              <a:t>Pastoral and Prophetic as complementary </a:t>
            </a:r>
          </a:p>
          <a:p>
            <a:r>
              <a:rPr lang="en-US" dirty="0" smtClean="0"/>
              <a:t>Weaknesses:</a:t>
            </a:r>
          </a:p>
          <a:p>
            <a:pPr lvl="1"/>
            <a:r>
              <a:rPr lang="en-US" dirty="0" smtClean="0"/>
              <a:t>Voicing vs. Listening</a:t>
            </a:r>
          </a:p>
          <a:p>
            <a:pPr lvl="1"/>
            <a:r>
              <a:rPr lang="en-US" dirty="0" smtClean="0"/>
              <a:t>Speaking on whose behalf?</a:t>
            </a:r>
          </a:p>
          <a:p>
            <a:pPr lvl="1"/>
            <a:r>
              <a:rPr lang="en-US" dirty="0" smtClean="0"/>
              <a:t>Questioning the status quo, but with protest or resistance? </a:t>
            </a:r>
          </a:p>
          <a:p>
            <a:pPr lvl="1"/>
            <a:r>
              <a:rPr lang="en-US" dirty="0" smtClean="0"/>
              <a:t>Jesus, but whose Jesus? Which Jesus? Differently put: Credibility of addressing </a:t>
            </a:r>
            <a:r>
              <a:rPr lang="en-US" i="1" dirty="0" smtClean="0"/>
              <a:t>this</a:t>
            </a:r>
            <a:r>
              <a:rPr lang="en-US" dirty="0" smtClean="0"/>
              <a:t> issue?  The challenge of prophetic preaching for </a:t>
            </a:r>
            <a:r>
              <a:rPr lang="en-US" i="1" dirty="0" smtClean="0"/>
              <a:t>this</a:t>
            </a:r>
            <a:r>
              <a:rPr lang="en-US" dirty="0" smtClean="0"/>
              <a:t> denomination of </a:t>
            </a:r>
            <a:r>
              <a:rPr lang="en-US" i="1" dirty="0" smtClean="0"/>
              <a:t>this</a:t>
            </a:r>
            <a:r>
              <a:rPr lang="en-US" dirty="0" smtClean="0"/>
              <a:t> church?  </a:t>
            </a:r>
          </a:p>
          <a:p>
            <a:pPr lvl="1"/>
            <a:r>
              <a:rPr lang="en-US" dirty="0" smtClean="0"/>
              <a:t>Prophetic preaching without asking how to theologize in a time like this? </a:t>
            </a:r>
          </a:p>
          <a:p>
            <a:pPr lvl="1"/>
            <a:r>
              <a:rPr lang="en-US" dirty="0" smtClean="0"/>
              <a:t>Absence of intra-, inter- and multi-disciplinary approach towards prophetic preaching? (Contextual analysis)</a:t>
            </a:r>
          </a:p>
          <a:p>
            <a:pPr lvl="1"/>
            <a:r>
              <a:rPr lang="en-US" dirty="0" smtClean="0"/>
              <a:t>Prophetic preaching more than just social justice?  </a:t>
            </a:r>
          </a:p>
          <a:p>
            <a:pPr lvl="1"/>
            <a:r>
              <a:rPr lang="en-US" dirty="0" smtClean="0"/>
              <a:t>Self-critique?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Johan </a:t>
            </a:r>
            <a:r>
              <a:rPr lang="en-US" b="1" dirty="0" err="1" smtClean="0"/>
              <a:t>Cilliers</a:t>
            </a:r>
            <a:endParaRPr lang="en-US" b="1" dirty="0"/>
          </a:p>
        </p:txBody>
      </p:sp>
      <p:sp>
        <p:nvSpPr>
          <p:cNvPr id="3" name="Content Placeholder 2"/>
          <p:cNvSpPr>
            <a:spLocks noGrp="1"/>
          </p:cNvSpPr>
          <p:nvPr>
            <p:ph sz="quarter" idx="1"/>
          </p:nvPr>
        </p:nvSpPr>
        <p:spPr/>
        <p:txBody>
          <a:bodyPr>
            <a:normAutofit fontScale="77500" lnSpcReduction="20000"/>
          </a:bodyPr>
          <a:lstStyle/>
          <a:p>
            <a:r>
              <a:rPr lang="en-US" dirty="0" smtClean="0"/>
              <a:t>Characteristics:</a:t>
            </a:r>
          </a:p>
          <a:p>
            <a:pPr lvl="1"/>
            <a:r>
              <a:rPr lang="en-US" dirty="0" smtClean="0"/>
              <a:t>Textured style and tone: logos &amp; ethos &amp; pathos – or: resisting the powers ethically, aesthetically, comically (or lamenting)    </a:t>
            </a:r>
          </a:p>
          <a:p>
            <a:pPr lvl="1"/>
            <a:r>
              <a:rPr lang="en-US" dirty="0" smtClean="0"/>
              <a:t> 4 Voices </a:t>
            </a:r>
          </a:p>
          <a:p>
            <a:pPr lvl="1"/>
            <a:r>
              <a:rPr lang="en-US" i="1" dirty="0" smtClean="0"/>
              <a:t>Living</a:t>
            </a:r>
            <a:r>
              <a:rPr lang="en-US" dirty="0" smtClean="0"/>
              <a:t> voice</a:t>
            </a:r>
          </a:p>
          <a:p>
            <a:pPr lvl="1"/>
            <a:r>
              <a:rPr lang="en-US" dirty="0" smtClean="0"/>
              <a:t>Critique on pietistic, “other-worldly” trend </a:t>
            </a:r>
          </a:p>
          <a:p>
            <a:r>
              <a:rPr lang="en-US" dirty="0" smtClean="0"/>
              <a:t>Strengths:</a:t>
            </a:r>
          </a:p>
          <a:p>
            <a:pPr lvl="1"/>
            <a:r>
              <a:rPr lang="en-US" dirty="0" smtClean="0"/>
              <a:t>Different </a:t>
            </a:r>
            <a:r>
              <a:rPr lang="en-US" i="1" dirty="0" smtClean="0"/>
              <a:t>modes</a:t>
            </a:r>
            <a:r>
              <a:rPr lang="en-US" dirty="0" smtClean="0"/>
              <a:t> of prophetic preaching  </a:t>
            </a:r>
          </a:p>
          <a:p>
            <a:pPr lvl="1"/>
            <a:r>
              <a:rPr lang="en-US" dirty="0" smtClean="0"/>
              <a:t>Living voice not as static, fixed, repeatable, predictable, but historical and contextual  </a:t>
            </a:r>
          </a:p>
          <a:p>
            <a:pPr lvl="1"/>
            <a:r>
              <a:rPr lang="en-US" dirty="0" smtClean="0"/>
              <a:t>Prophetic preaching linked to cultural settings (</a:t>
            </a:r>
            <a:r>
              <a:rPr lang="en-US" dirty="0" err="1" smtClean="0"/>
              <a:t>Ottoni</a:t>
            </a:r>
            <a:r>
              <a:rPr lang="en-US" dirty="0" smtClean="0"/>
              <a:t>-Wilhelm) </a:t>
            </a:r>
          </a:p>
          <a:p>
            <a:pPr lvl="1"/>
            <a:r>
              <a:rPr lang="en-US" dirty="0" smtClean="0"/>
              <a:t>Prophetic preaching and Imagination: Eschatological &amp; Sacramental Theology</a:t>
            </a:r>
          </a:p>
          <a:p>
            <a:pPr lvl="1"/>
            <a:r>
              <a:rPr lang="en-US" dirty="0" smtClean="0"/>
              <a:t>“New” Concepts: Disruption  </a:t>
            </a:r>
          </a:p>
          <a:p>
            <a:r>
              <a:rPr lang="en-US" dirty="0" smtClean="0"/>
              <a:t>Weaknesses: </a:t>
            </a:r>
          </a:p>
          <a:p>
            <a:pPr lvl="1"/>
            <a:r>
              <a:rPr lang="en-US" dirty="0" smtClean="0"/>
              <a:t> Voice of congregation vs. voice of the world?</a:t>
            </a:r>
          </a:p>
          <a:p>
            <a:pPr lvl="1"/>
            <a:r>
              <a:rPr lang="en-US" dirty="0" smtClean="0"/>
              <a:t>Moving from protest to resistance?</a:t>
            </a:r>
          </a:p>
          <a:p>
            <a:pPr lvl="1"/>
            <a:r>
              <a:rPr lang="en-US" dirty="0" smtClean="0"/>
              <a:t>Voice vs. Listening? </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Allan </a:t>
            </a:r>
            <a:r>
              <a:rPr lang="en-US" b="1" dirty="0" err="1" smtClean="0"/>
              <a:t>Boesak</a:t>
            </a:r>
            <a:endParaRPr lang="en-US" b="1" dirty="0"/>
          </a:p>
        </p:txBody>
      </p:sp>
      <p:sp>
        <p:nvSpPr>
          <p:cNvPr id="3" name="Content Placeholder 2"/>
          <p:cNvSpPr>
            <a:spLocks noGrp="1"/>
          </p:cNvSpPr>
          <p:nvPr>
            <p:ph sz="quarter" idx="1"/>
          </p:nvPr>
        </p:nvSpPr>
        <p:spPr>
          <a:xfrm>
            <a:off x="301752" y="1527048"/>
            <a:ext cx="8613648" cy="5026152"/>
          </a:xfrm>
        </p:spPr>
        <p:txBody>
          <a:bodyPr>
            <a:normAutofit fontScale="77500" lnSpcReduction="20000"/>
          </a:bodyPr>
          <a:lstStyle/>
          <a:p>
            <a:r>
              <a:rPr lang="en-US" dirty="0" smtClean="0"/>
              <a:t>Characteristics:</a:t>
            </a:r>
          </a:p>
          <a:p>
            <a:pPr lvl="1"/>
            <a:r>
              <a:rPr lang="en-US" dirty="0" smtClean="0"/>
              <a:t>Theology at the Edge</a:t>
            </a:r>
          </a:p>
          <a:p>
            <a:pPr lvl="2"/>
            <a:r>
              <a:rPr lang="en-US" dirty="0" smtClean="0"/>
              <a:t>“Double edged” theology at the edge (struggle and church struggle)</a:t>
            </a:r>
          </a:p>
          <a:p>
            <a:pPr lvl="2"/>
            <a:r>
              <a:rPr lang="en-US" dirty="0" smtClean="0"/>
              <a:t>“</a:t>
            </a:r>
            <a:r>
              <a:rPr lang="en-US" u="sng" dirty="0" smtClean="0"/>
              <a:t>At</a:t>
            </a:r>
            <a:r>
              <a:rPr lang="en-US" dirty="0" smtClean="0"/>
              <a:t> the edge is </a:t>
            </a:r>
            <a:r>
              <a:rPr lang="en-US" u="sng" dirty="0" smtClean="0"/>
              <a:t>on</a:t>
            </a:r>
            <a:r>
              <a:rPr lang="en-US" dirty="0" smtClean="0"/>
              <a:t> the edge </a:t>
            </a:r>
            <a:r>
              <a:rPr lang="en-US" u="sng" dirty="0" smtClean="0"/>
              <a:t>with</a:t>
            </a:r>
            <a:r>
              <a:rPr lang="en-US" dirty="0" smtClean="0"/>
              <a:t> an edge”</a:t>
            </a:r>
          </a:p>
          <a:p>
            <a:pPr lvl="1"/>
            <a:r>
              <a:rPr lang="en-US" dirty="0" smtClean="0"/>
              <a:t> More difficult: From struggle to struggles</a:t>
            </a:r>
          </a:p>
          <a:p>
            <a:pPr lvl="2"/>
            <a:r>
              <a:rPr lang="en-US" dirty="0" smtClean="0"/>
              <a:t>Challenges and risk </a:t>
            </a:r>
          </a:p>
          <a:p>
            <a:pPr lvl="1"/>
            <a:r>
              <a:rPr lang="en-US" dirty="0" smtClean="0"/>
              <a:t> Critique on Mandela and 1994 transition </a:t>
            </a:r>
          </a:p>
          <a:p>
            <a:r>
              <a:rPr lang="en-US" dirty="0" smtClean="0"/>
              <a:t>Strengths: </a:t>
            </a:r>
          </a:p>
          <a:p>
            <a:pPr lvl="1"/>
            <a:r>
              <a:rPr lang="en-US" dirty="0" smtClean="0"/>
              <a:t>Edge: No generic or universal God and Christ, but very specific and concrete </a:t>
            </a:r>
          </a:p>
          <a:p>
            <a:pPr lvl="1"/>
            <a:r>
              <a:rPr lang="en-US" dirty="0" smtClean="0"/>
              <a:t>Rootedness and locality </a:t>
            </a:r>
          </a:p>
          <a:p>
            <a:pPr lvl="1"/>
            <a:r>
              <a:rPr lang="en-US" dirty="0" smtClean="0"/>
              <a:t>Differentiate between </a:t>
            </a:r>
            <a:r>
              <a:rPr lang="en-US" u="sng" dirty="0" smtClean="0"/>
              <a:t>protest and resistance</a:t>
            </a:r>
            <a:r>
              <a:rPr lang="en-US" dirty="0" smtClean="0"/>
              <a:t> – </a:t>
            </a:r>
            <a:r>
              <a:rPr lang="en-US" u="sng" dirty="0" smtClean="0"/>
              <a:t>thus not (just) to speak</a:t>
            </a:r>
            <a:r>
              <a:rPr lang="en-US" dirty="0" smtClean="0"/>
              <a:t> on their behalf, </a:t>
            </a:r>
            <a:r>
              <a:rPr lang="en-US" u="sng" dirty="0" smtClean="0"/>
              <a:t>but to listen</a:t>
            </a:r>
            <a:r>
              <a:rPr lang="en-US" dirty="0" smtClean="0"/>
              <a:t> and let them speak</a:t>
            </a:r>
          </a:p>
          <a:p>
            <a:r>
              <a:rPr lang="en-US" dirty="0" smtClean="0"/>
              <a:t>Weaknesses:  </a:t>
            </a:r>
          </a:p>
          <a:p>
            <a:pPr lvl="1"/>
            <a:r>
              <a:rPr lang="en-US" dirty="0" smtClean="0"/>
              <a:t> Edge in terms of pulpit and liturgy?  Pulpit and liturgy </a:t>
            </a:r>
            <a:r>
              <a:rPr lang="en-US" i="1" dirty="0" smtClean="0"/>
              <a:t>as the edge</a:t>
            </a:r>
            <a:r>
              <a:rPr lang="en-US" dirty="0" smtClean="0"/>
              <a:t>?</a:t>
            </a:r>
          </a:p>
          <a:p>
            <a:pPr lvl="1"/>
            <a:r>
              <a:rPr lang="en-US" dirty="0" smtClean="0"/>
              <a:t>Addressing symptoms, fruits and consequences vs. identifying the roots, causes, fundamental ways in which we think and theologize?  </a:t>
            </a:r>
          </a:p>
          <a:p>
            <a:pPr lvl="1"/>
            <a:r>
              <a:rPr lang="en-US" dirty="0" smtClean="0"/>
              <a:t>Prophetic voice as participation? Voice as practice? </a:t>
            </a:r>
          </a:p>
          <a:p>
            <a:pPr lvl="1"/>
            <a:r>
              <a:rPr lang="en-US" dirty="0" smtClean="0"/>
              <a:t>Prophetic preaching as remembering what we previously did?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Reflections on the Above?</a:t>
            </a:r>
            <a:endParaRPr lang="en-US" b="1" dirty="0"/>
          </a:p>
        </p:txBody>
      </p:sp>
      <p:sp>
        <p:nvSpPr>
          <p:cNvPr id="3" name="Content Placeholder 2"/>
          <p:cNvSpPr>
            <a:spLocks noGrp="1"/>
          </p:cNvSpPr>
          <p:nvPr>
            <p:ph sz="quarter" idx="1"/>
          </p:nvPr>
        </p:nvSpPr>
        <p:spPr>
          <a:xfrm>
            <a:off x="304800" y="1447800"/>
            <a:ext cx="8613648" cy="5026152"/>
          </a:xfrm>
        </p:spPr>
        <p:txBody>
          <a:bodyPr>
            <a:normAutofit fontScale="70000" lnSpcReduction="20000"/>
          </a:bodyPr>
          <a:lstStyle/>
          <a:p>
            <a:r>
              <a:rPr lang="en-US" b="1" dirty="0" smtClean="0">
                <a:solidFill>
                  <a:srgbClr val="FF0000"/>
                </a:solidFill>
              </a:rPr>
              <a:t>Sarah Travis, </a:t>
            </a:r>
            <a:r>
              <a:rPr lang="en-US" b="1" i="1" dirty="0" smtClean="0">
                <a:solidFill>
                  <a:srgbClr val="FF0000"/>
                </a:solidFill>
              </a:rPr>
              <a:t>Decolonizing Preaching – The Pulpit as Postcolonial Space</a:t>
            </a:r>
            <a:r>
              <a:rPr lang="en-US" b="1" dirty="0" smtClean="0">
                <a:solidFill>
                  <a:srgbClr val="FF0000"/>
                </a:solidFill>
              </a:rPr>
              <a:t> (2014) </a:t>
            </a:r>
          </a:p>
          <a:p>
            <a:r>
              <a:rPr lang="en-US" dirty="0" smtClean="0"/>
              <a:t>Characteristics: </a:t>
            </a:r>
          </a:p>
          <a:p>
            <a:pPr lvl="1"/>
            <a:r>
              <a:rPr lang="en-US" dirty="0" smtClean="0"/>
              <a:t>A desire </a:t>
            </a:r>
            <a:r>
              <a:rPr lang="en-US" u="sng" dirty="0" smtClean="0"/>
              <a:t>to recognize and interrupt</a:t>
            </a:r>
            <a:r>
              <a:rPr lang="en-US" dirty="0" smtClean="0"/>
              <a:t> colonizing discourses </a:t>
            </a:r>
            <a:r>
              <a:rPr lang="en-US" u="sng" dirty="0" smtClean="0"/>
              <a:t>and to uncover</a:t>
            </a:r>
            <a:r>
              <a:rPr lang="en-US" dirty="0" smtClean="0"/>
              <a:t> colonial/imperial assumptions that guide daily life. (4)</a:t>
            </a:r>
          </a:p>
          <a:p>
            <a:pPr lvl="1"/>
            <a:r>
              <a:rPr lang="en-US" u="sng" dirty="0" smtClean="0"/>
              <a:t>All of us exist in</a:t>
            </a:r>
            <a:r>
              <a:rPr lang="en-US" dirty="0" smtClean="0"/>
              <a:t> a time and place in which colonialism echoes and reverberates – we are preaching in the midst of empire. (4-5) </a:t>
            </a:r>
          </a:p>
          <a:p>
            <a:pPr lvl="1"/>
            <a:r>
              <a:rPr lang="en-US" dirty="0" smtClean="0"/>
              <a:t>“The task of decolonizing the mind </a:t>
            </a:r>
            <a:r>
              <a:rPr lang="en-US" u="sng" dirty="0" smtClean="0"/>
              <a:t>is as essential to</a:t>
            </a:r>
            <a:r>
              <a:rPr lang="en-US" dirty="0" smtClean="0"/>
              <a:t> the colonizer as it is to the colonized.” (6) </a:t>
            </a:r>
          </a:p>
          <a:p>
            <a:pPr lvl="1"/>
            <a:r>
              <a:rPr lang="en-US" u="sng" dirty="0" smtClean="0"/>
              <a:t>Hallmarks of Colonizing Discourse</a:t>
            </a:r>
            <a:r>
              <a:rPr lang="en-US" dirty="0" smtClean="0"/>
              <a:t>: Domination + Separation + Homogeneity + Fixedness </a:t>
            </a:r>
          </a:p>
          <a:p>
            <a:pPr lvl="1"/>
            <a:r>
              <a:rPr lang="en-US" dirty="0" smtClean="0"/>
              <a:t>“An unintended yet infinitely valuable side effect of empire has been </a:t>
            </a:r>
            <a:r>
              <a:rPr lang="en-US" u="sng" dirty="0" err="1" smtClean="0"/>
              <a:t>hybridity</a:t>
            </a:r>
            <a:r>
              <a:rPr lang="en-US" dirty="0" smtClean="0"/>
              <a:t>.” (29) </a:t>
            </a:r>
          </a:p>
          <a:p>
            <a:pPr lvl="1"/>
            <a:r>
              <a:rPr lang="en-US" dirty="0" smtClean="0"/>
              <a:t>Coming to terms with the plural self – addressing the issue of identity (42) </a:t>
            </a:r>
          </a:p>
          <a:p>
            <a:pPr lvl="2"/>
            <a:r>
              <a:rPr lang="en-US" dirty="0" smtClean="0"/>
              <a:t>“… reimagining home in a new way that is dependent not on the maintenance of boundaries or the security of power but on self-giving love and openness to an unknown future.” (43) </a:t>
            </a:r>
          </a:p>
          <a:p>
            <a:pPr lvl="1"/>
            <a:r>
              <a:rPr lang="en-US" dirty="0" smtClean="0"/>
              <a:t>“This </a:t>
            </a:r>
            <a:r>
              <a:rPr lang="en-US" dirty="0" err="1" smtClean="0"/>
              <a:t>liminal</a:t>
            </a:r>
            <a:r>
              <a:rPr lang="en-US" dirty="0" smtClean="0"/>
              <a:t> space between cultures opens up the possibility of cultural </a:t>
            </a:r>
            <a:r>
              <a:rPr lang="en-US" dirty="0" err="1" smtClean="0"/>
              <a:t>hybridity</a:t>
            </a:r>
            <a:r>
              <a:rPr lang="en-US" dirty="0" smtClean="0"/>
              <a:t> that entertains difference without an assumed or imposed hierarchy.” (84)  </a:t>
            </a:r>
          </a:p>
          <a:p>
            <a:r>
              <a:rPr lang="en-US" dirty="0" smtClean="0"/>
              <a:t>In short: </a:t>
            </a:r>
          </a:p>
          <a:p>
            <a:pPr lvl="1"/>
            <a:r>
              <a:rPr lang="en-US" u="sng" dirty="0" smtClean="0"/>
              <a:t>Important and “new” concepts to work with, like</a:t>
            </a:r>
            <a:r>
              <a:rPr lang="en-US" dirty="0" smtClean="0"/>
              <a:t>: </a:t>
            </a:r>
          </a:p>
          <a:p>
            <a:pPr lvl="2"/>
            <a:r>
              <a:rPr lang="en-US" dirty="0" smtClean="0"/>
              <a:t>Disruption; </a:t>
            </a:r>
            <a:r>
              <a:rPr lang="en-US" dirty="0" err="1" smtClean="0"/>
              <a:t>Hybridity</a:t>
            </a:r>
            <a:r>
              <a:rPr lang="en-US" dirty="0" smtClean="0"/>
              <a:t>;  Representation;  </a:t>
            </a:r>
            <a:r>
              <a:rPr lang="en-US" dirty="0" err="1" smtClean="0"/>
              <a:t>Tricontinent</a:t>
            </a:r>
            <a:r>
              <a:rPr lang="en-US" dirty="0" smtClean="0"/>
              <a:t>; Empire; Ambivalence; Third Space; mimicry; power; naming (instead of blaming); </a:t>
            </a:r>
            <a:r>
              <a:rPr lang="en-US" dirty="0" err="1" smtClean="0"/>
              <a:t>decentering</a:t>
            </a:r>
            <a:r>
              <a:rPr lang="en-US" dirty="0" smtClean="0"/>
              <a:t> perspectives; counter-testimony; </a:t>
            </a:r>
          </a:p>
          <a:p>
            <a:pPr lvl="1"/>
            <a:r>
              <a:rPr lang="en-US" dirty="0" smtClean="0"/>
              <a:t>New perspective on reading Biblical text and context – omnipresence of empire</a:t>
            </a:r>
          </a:p>
          <a:p>
            <a:pPr lvl="1"/>
            <a:r>
              <a:rPr lang="en-US" dirty="0" smtClean="0"/>
              <a:t>Ethics in preaching – e.g. the issue of representation  </a:t>
            </a:r>
          </a:p>
          <a:p>
            <a:pPr lvl="1"/>
            <a:r>
              <a:rPr lang="en-US" dirty="0" smtClean="0"/>
              <a:t>Openness and self-critique   </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Conclusion:</a:t>
            </a:r>
            <a:endParaRPr lang="en-US" b="1" dirty="0"/>
          </a:p>
        </p:txBody>
      </p:sp>
      <p:sp>
        <p:nvSpPr>
          <p:cNvPr id="3" name="Content Placeholder 2"/>
          <p:cNvSpPr>
            <a:spLocks noGrp="1"/>
          </p:cNvSpPr>
          <p:nvPr>
            <p:ph sz="quarter" idx="1"/>
          </p:nvPr>
        </p:nvSpPr>
        <p:spPr/>
        <p:txBody>
          <a:bodyPr/>
          <a:lstStyle/>
          <a:p>
            <a:r>
              <a:rPr lang="en-US" i="1" dirty="0" smtClean="0"/>
              <a:t>Transforming</a:t>
            </a:r>
            <a:r>
              <a:rPr lang="en-US" dirty="0" smtClean="0"/>
              <a:t> </a:t>
            </a:r>
            <a:r>
              <a:rPr lang="en-US" dirty="0" err="1" smtClean="0"/>
              <a:t>Homiletical</a:t>
            </a:r>
            <a:r>
              <a:rPr lang="en-US" dirty="0" smtClean="0"/>
              <a:t> Knowledge?</a:t>
            </a:r>
          </a:p>
          <a:p>
            <a:pPr lvl="1"/>
            <a:r>
              <a:rPr lang="en-US" dirty="0" smtClean="0"/>
              <a:t>Both?</a:t>
            </a:r>
          </a:p>
          <a:p>
            <a:r>
              <a:rPr lang="en-US" dirty="0" smtClean="0"/>
              <a:t>Developments – Crisis?</a:t>
            </a:r>
          </a:p>
          <a:p>
            <a:pPr lvl="1"/>
            <a:r>
              <a:rPr lang="en-US" dirty="0" smtClean="0"/>
              <a:t>Theological nature – How do we theologize in a like this?</a:t>
            </a:r>
          </a:p>
          <a:p>
            <a:r>
              <a:rPr lang="en-US" dirty="0" smtClean="0"/>
              <a:t>Prophetic preaching</a:t>
            </a:r>
          </a:p>
          <a:p>
            <a:pPr lvl="1"/>
            <a:r>
              <a:rPr lang="en-US" dirty="0" smtClean="0"/>
              <a:t>Prophetic preaching needing a prophetic word?</a:t>
            </a:r>
          </a:p>
          <a:p>
            <a:r>
              <a:rPr lang="en-US" dirty="0" smtClean="0"/>
              <a:t>A time of important changes </a:t>
            </a:r>
          </a:p>
          <a:p>
            <a:pPr lvl="1"/>
            <a:r>
              <a:rPr lang="en-US" dirty="0" smtClean="0"/>
              <a:t>The absence </a:t>
            </a:r>
            <a:r>
              <a:rPr lang="en-US" i="1" dirty="0" smtClean="0"/>
              <a:t>and</a:t>
            </a:r>
            <a:r>
              <a:rPr lang="en-US" dirty="0" smtClean="0"/>
              <a:t> presence of postcolonial theory?</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7. Bibliography:</a:t>
            </a:r>
            <a:endParaRPr lang="en-US" b="1" dirty="0"/>
          </a:p>
        </p:txBody>
      </p:sp>
      <p:sp>
        <p:nvSpPr>
          <p:cNvPr id="3" name="Content Placeholder 2"/>
          <p:cNvSpPr>
            <a:spLocks noGrp="1"/>
          </p:cNvSpPr>
          <p:nvPr>
            <p:ph sz="quarter" idx="1"/>
          </p:nvPr>
        </p:nvSpPr>
        <p:spPr>
          <a:xfrm>
            <a:off x="152400" y="1371600"/>
            <a:ext cx="8839200" cy="5334000"/>
          </a:xfrm>
        </p:spPr>
        <p:txBody>
          <a:bodyPr>
            <a:normAutofit fontScale="40000" lnSpcReduction="20000"/>
          </a:bodyPr>
          <a:lstStyle/>
          <a:p>
            <a:pPr>
              <a:buNone/>
            </a:pPr>
            <a:r>
              <a:rPr lang="en-US" dirty="0" err="1" smtClean="0"/>
              <a:t>Boesak</a:t>
            </a:r>
            <a:r>
              <a:rPr lang="en-US" dirty="0" smtClean="0"/>
              <a:t>, </a:t>
            </a:r>
            <a:r>
              <a:rPr lang="en-US" dirty="0" err="1" smtClean="0"/>
              <a:t>A.A.</a:t>
            </a:r>
            <a:r>
              <a:rPr lang="en-US" dirty="0" smtClean="0"/>
              <a:t> 2014. “A hope unprepared to accept things as they are”: Engaging John de </a:t>
            </a:r>
            <a:r>
              <a:rPr lang="en-US" dirty="0" err="1" smtClean="0"/>
              <a:t>Gruchy’s</a:t>
            </a:r>
            <a:r>
              <a:rPr lang="en-US" dirty="0" smtClean="0"/>
              <a:t> challenges for “Theology at the Edge”.  </a:t>
            </a:r>
            <a:r>
              <a:rPr lang="en-US" i="1" dirty="0" err="1" smtClean="0"/>
              <a:t>NGTT</a:t>
            </a:r>
            <a:r>
              <a:rPr lang="en-US" dirty="0" smtClean="0"/>
              <a:t> 55, 1055-1074.</a:t>
            </a:r>
            <a:endParaRPr lang="af-ZA" dirty="0" smtClean="0"/>
          </a:p>
          <a:p>
            <a:pPr>
              <a:buNone/>
            </a:pPr>
            <a:r>
              <a:rPr lang="af-ZA" dirty="0" err="1" smtClean="0"/>
              <a:t>Brueggemann</a:t>
            </a:r>
            <a:r>
              <a:rPr lang="af-ZA" dirty="0" smtClean="0"/>
              <a:t>, W. 2010. </a:t>
            </a:r>
            <a:r>
              <a:rPr lang="af-ZA" i="1" dirty="0" err="1" smtClean="0"/>
              <a:t>The</a:t>
            </a:r>
            <a:r>
              <a:rPr lang="af-ZA" i="1" dirty="0" smtClean="0"/>
              <a:t> Word Militant. </a:t>
            </a:r>
            <a:r>
              <a:rPr lang="af-ZA" i="1" dirty="0" err="1" smtClean="0"/>
              <a:t>Preaching</a:t>
            </a:r>
            <a:r>
              <a:rPr lang="af-ZA" i="1" dirty="0" smtClean="0"/>
              <a:t> </a:t>
            </a:r>
            <a:r>
              <a:rPr lang="af-ZA" i="1" dirty="0" err="1" smtClean="0"/>
              <a:t>a</a:t>
            </a:r>
            <a:r>
              <a:rPr lang="af-ZA" i="1" dirty="0" smtClean="0"/>
              <a:t> </a:t>
            </a:r>
            <a:r>
              <a:rPr lang="af-ZA" i="1" dirty="0" err="1" smtClean="0"/>
              <a:t>Decentering</a:t>
            </a:r>
            <a:r>
              <a:rPr lang="af-ZA" i="1" dirty="0" smtClean="0"/>
              <a:t> Word.</a:t>
            </a:r>
            <a:r>
              <a:rPr lang="af-ZA" dirty="0" smtClean="0"/>
              <a:t> Minneapolis: </a:t>
            </a:r>
            <a:r>
              <a:rPr lang="af-ZA" dirty="0" err="1" smtClean="0"/>
              <a:t>Fortress</a:t>
            </a:r>
            <a:r>
              <a:rPr lang="af-ZA" dirty="0" smtClean="0"/>
              <a:t> </a:t>
            </a:r>
            <a:r>
              <a:rPr lang="en-US" dirty="0" smtClean="0"/>
              <a:t> </a:t>
            </a:r>
            <a:r>
              <a:rPr lang="af-ZA" dirty="0" err="1" smtClean="0"/>
              <a:t>Press</a:t>
            </a:r>
            <a:r>
              <a:rPr lang="af-ZA" dirty="0" smtClean="0"/>
              <a:t>.</a:t>
            </a:r>
          </a:p>
          <a:p>
            <a:pPr>
              <a:buNone/>
            </a:pPr>
            <a:r>
              <a:rPr lang="en-US" dirty="0" err="1" smtClean="0"/>
              <a:t>Cilliers</a:t>
            </a:r>
            <a:r>
              <a:rPr lang="en-US" dirty="0" smtClean="0"/>
              <a:t>, J. 2008. The Clown before the Powers. A South African Response to Charles Campbell’s Comic Vision of Preaching. </a:t>
            </a:r>
            <a:r>
              <a:rPr lang="en-US" i="1" dirty="0" smtClean="0"/>
              <a:t>Homiletic</a:t>
            </a:r>
            <a:r>
              <a:rPr lang="en-US" dirty="0" smtClean="0"/>
              <a:t> 33:2 (10 pages), </a:t>
            </a:r>
            <a:r>
              <a:rPr lang="en-US" dirty="0" err="1" smtClean="0"/>
              <a:t>http://dx.doi.org/10.15695/hmltc.v33i2.3290</a:t>
            </a:r>
            <a:endParaRPr lang="en-ZA" dirty="0" smtClean="0"/>
          </a:p>
          <a:p>
            <a:pPr>
              <a:buNone/>
            </a:pPr>
            <a:r>
              <a:rPr lang="en-ZA" dirty="0" err="1" smtClean="0"/>
              <a:t>Cilliers</a:t>
            </a:r>
            <a:r>
              <a:rPr lang="en-ZA" dirty="0" smtClean="0"/>
              <a:t>, </a:t>
            </a:r>
            <a:r>
              <a:rPr lang="af-ZA" dirty="0" smtClean="0"/>
              <a:t>J.H. 2010. </a:t>
            </a:r>
            <a:r>
              <a:rPr lang="af-ZA" dirty="0" err="1" smtClean="0"/>
              <a:t>Preaching</a:t>
            </a:r>
            <a:r>
              <a:rPr lang="af-ZA" dirty="0" smtClean="0"/>
              <a:t> </a:t>
            </a:r>
            <a:r>
              <a:rPr lang="af-ZA" dirty="0" err="1" smtClean="0"/>
              <a:t>between</a:t>
            </a:r>
            <a:r>
              <a:rPr lang="af-ZA" dirty="0" smtClean="0"/>
              <a:t> </a:t>
            </a:r>
            <a:r>
              <a:rPr lang="af-ZA" dirty="0" err="1" smtClean="0"/>
              <a:t>Assimilation</a:t>
            </a:r>
            <a:r>
              <a:rPr lang="af-ZA" dirty="0" smtClean="0"/>
              <a:t> </a:t>
            </a:r>
            <a:r>
              <a:rPr lang="af-ZA" dirty="0" err="1" smtClean="0"/>
              <a:t>and</a:t>
            </a:r>
            <a:r>
              <a:rPr lang="af-ZA" dirty="0" smtClean="0"/>
              <a:t> </a:t>
            </a:r>
            <a:r>
              <a:rPr lang="af-ZA" dirty="0" err="1" smtClean="0"/>
              <a:t>Separation</a:t>
            </a:r>
            <a:r>
              <a:rPr lang="af-ZA" dirty="0" smtClean="0"/>
              <a:t>: </a:t>
            </a:r>
            <a:r>
              <a:rPr lang="af-ZA" dirty="0" err="1" smtClean="0"/>
              <a:t>Perspectives</a:t>
            </a:r>
            <a:r>
              <a:rPr lang="af-ZA" dirty="0" smtClean="0"/>
              <a:t> </a:t>
            </a:r>
            <a:r>
              <a:rPr lang="af-ZA" dirty="0" err="1" smtClean="0"/>
              <a:t>on</a:t>
            </a:r>
            <a:r>
              <a:rPr lang="af-ZA" dirty="0" smtClean="0"/>
              <a:t> </a:t>
            </a:r>
            <a:r>
              <a:rPr lang="af-ZA" dirty="0" err="1" smtClean="0"/>
              <a:t>Church</a:t>
            </a:r>
            <a:r>
              <a:rPr lang="af-ZA" dirty="0" smtClean="0"/>
              <a:t> </a:t>
            </a:r>
            <a:r>
              <a:rPr lang="af-ZA" dirty="0" err="1" smtClean="0"/>
              <a:t>and</a:t>
            </a:r>
            <a:r>
              <a:rPr lang="af-ZA" dirty="0" smtClean="0"/>
              <a:t> State in </a:t>
            </a:r>
            <a:r>
              <a:rPr lang="af-ZA" dirty="0" err="1" smtClean="0"/>
              <a:t>South</a:t>
            </a:r>
            <a:r>
              <a:rPr lang="af-ZA" dirty="0" smtClean="0"/>
              <a:t> </a:t>
            </a:r>
            <a:r>
              <a:rPr lang="af-ZA" dirty="0" err="1" smtClean="0"/>
              <a:t>African</a:t>
            </a:r>
            <a:r>
              <a:rPr lang="af-ZA" dirty="0" smtClean="0"/>
              <a:t> </a:t>
            </a:r>
            <a:r>
              <a:rPr lang="af-ZA" dirty="0" err="1" smtClean="0"/>
              <a:t>Society</a:t>
            </a:r>
            <a:r>
              <a:rPr lang="af-ZA" dirty="0" smtClean="0"/>
              <a:t>. In: </a:t>
            </a:r>
            <a:r>
              <a:rPr lang="af-ZA" dirty="0" err="1" smtClean="0"/>
              <a:t>Morgens</a:t>
            </a:r>
            <a:r>
              <a:rPr lang="af-ZA" dirty="0" smtClean="0"/>
              <a:t> </a:t>
            </a:r>
            <a:r>
              <a:rPr lang="af-ZA" dirty="0" err="1" smtClean="0"/>
              <a:t>Lindhardt</a:t>
            </a:r>
            <a:r>
              <a:rPr lang="af-ZA" dirty="0" smtClean="0"/>
              <a:t> &amp; Henning </a:t>
            </a:r>
            <a:r>
              <a:rPr lang="af-ZA" dirty="0" err="1" smtClean="0"/>
              <a:t>Thomsen</a:t>
            </a:r>
            <a:r>
              <a:rPr lang="af-ZA" dirty="0" smtClean="0"/>
              <a:t> (</a:t>
            </a:r>
            <a:r>
              <a:rPr lang="af-ZA" dirty="0" err="1" smtClean="0"/>
              <a:t>Eds</a:t>
            </a:r>
            <a:r>
              <a:rPr lang="af-ZA" dirty="0" smtClean="0"/>
              <a:t>), </a:t>
            </a:r>
            <a:r>
              <a:rPr lang="af-ZA" i="1" dirty="0" err="1" smtClean="0"/>
              <a:t>Preaching</a:t>
            </a:r>
            <a:r>
              <a:rPr lang="af-ZA" i="1" dirty="0" smtClean="0"/>
              <a:t> – </a:t>
            </a:r>
            <a:r>
              <a:rPr lang="af-ZA" i="1" dirty="0" err="1" smtClean="0"/>
              <a:t>Does</a:t>
            </a:r>
            <a:r>
              <a:rPr lang="af-ZA" i="1" dirty="0" smtClean="0"/>
              <a:t> </a:t>
            </a:r>
            <a:r>
              <a:rPr lang="af-ZA" i="1" dirty="0" err="1" smtClean="0"/>
              <a:t>it</a:t>
            </a:r>
            <a:r>
              <a:rPr lang="af-ZA" i="1" dirty="0" smtClean="0"/>
              <a:t> make </a:t>
            </a:r>
            <a:r>
              <a:rPr lang="af-ZA" i="1" dirty="0" err="1" smtClean="0"/>
              <a:t>a</a:t>
            </a:r>
            <a:r>
              <a:rPr lang="af-ZA" i="1" dirty="0" smtClean="0"/>
              <a:t> </a:t>
            </a:r>
            <a:r>
              <a:rPr lang="af-ZA" i="1" dirty="0" err="1" smtClean="0"/>
              <a:t>Difference</a:t>
            </a:r>
            <a:r>
              <a:rPr lang="af-ZA" i="1" dirty="0" smtClean="0"/>
              <a:t>?</a:t>
            </a:r>
            <a:r>
              <a:rPr lang="af-ZA" dirty="0" smtClean="0"/>
              <a:t> Frederiksberg: </a:t>
            </a:r>
            <a:r>
              <a:rPr lang="af-ZA" dirty="0" err="1" smtClean="0"/>
              <a:t>Aros</a:t>
            </a:r>
            <a:r>
              <a:rPr lang="af-ZA" dirty="0" smtClean="0"/>
              <a:t> </a:t>
            </a:r>
            <a:r>
              <a:rPr lang="af-ZA" dirty="0" err="1" smtClean="0"/>
              <a:t>Forlag</a:t>
            </a:r>
            <a:r>
              <a:rPr lang="af-ZA" dirty="0" smtClean="0"/>
              <a:t>, </a:t>
            </a:r>
            <a:r>
              <a:rPr lang="af-ZA" dirty="0" err="1" smtClean="0"/>
              <a:t>pp67-75</a:t>
            </a:r>
            <a:r>
              <a:rPr lang="af-ZA" dirty="0" smtClean="0"/>
              <a:t>.</a:t>
            </a:r>
            <a:endParaRPr lang="en-US" dirty="0" smtClean="0"/>
          </a:p>
          <a:p>
            <a:pPr>
              <a:buNone/>
            </a:pPr>
            <a:r>
              <a:rPr lang="en-US" dirty="0" err="1" smtClean="0"/>
              <a:t>Cilliers</a:t>
            </a:r>
            <a:r>
              <a:rPr lang="en-US" dirty="0" smtClean="0"/>
              <a:t>, J. 2013. Prophetic Preaching in South Africa: Exploring some spaces of tension. </a:t>
            </a:r>
            <a:r>
              <a:rPr lang="en-US" i="1" dirty="0" err="1" smtClean="0"/>
              <a:t>NGTT</a:t>
            </a:r>
            <a:r>
              <a:rPr lang="en-US" dirty="0" smtClean="0"/>
              <a:t> 54, 5-19.  </a:t>
            </a:r>
          </a:p>
          <a:p>
            <a:pPr>
              <a:buNone/>
            </a:pPr>
            <a:r>
              <a:rPr lang="en-US" dirty="0" smtClean="0"/>
              <a:t>De Wet, </a:t>
            </a:r>
            <a:r>
              <a:rPr lang="en-US" dirty="0" err="1" smtClean="0"/>
              <a:t>F.W.</a:t>
            </a:r>
            <a:r>
              <a:rPr lang="en-US" dirty="0" smtClean="0"/>
              <a:t>, </a:t>
            </a:r>
            <a:r>
              <a:rPr lang="en-US" dirty="0" err="1" smtClean="0"/>
              <a:t>2014a</a:t>
            </a:r>
            <a:r>
              <a:rPr lang="en-US" dirty="0" smtClean="0"/>
              <a:t>, ‘The DNA of prophetic speech’, </a:t>
            </a:r>
            <a:r>
              <a:rPr lang="en-US" i="1" dirty="0" err="1" smtClean="0"/>
              <a:t>HTS</a:t>
            </a:r>
            <a:r>
              <a:rPr lang="en-US" i="1" dirty="0" smtClean="0"/>
              <a:t> </a:t>
            </a:r>
            <a:r>
              <a:rPr lang="en-US" i="1" dirty="0" err="1" smtClean="0"/>
              <a:t>Teologiese</a:t>
            </a:r>
            <a:r>
              <a:rPr lang="en-US" i="1" dirty="0" smtClean="0"/>
              <a:t> Studies/ Theological Studies </a:t>
            </a:r>
            <a:r>
              <a:rPr lang="en-US" dirty="0" smtClean="0"/>
              <a:t>70(2), Art. #2052, 8 pages. </a:t>
            </a:r>
            <a:r>
              <a:rPr lang="en-US" dirty="0" err="1" smtClean="0"/>
              <a:t>http://dx.doi.org/10.4102/</a:t>
            </a:r>
            <a:r>
              <a:rPr lang="en-US" dirty="0" smtClean="0"/>
              <a:t> </a:t>
            </a:r>
            <a:r>
              <a:rPr lang="en-US" dirty="0" err="1" smtClean="0"/>
              <a:t>hts.v70i2.2052</a:t>
            </a:r>
            <a:endParaRPr lang="en-US" dirty="0" smtClean="0"/>
          </a:p>
          <a:p>
            <a:pPr>
              <a:buNone/>
            </a:pPr>
            <a:r>
              <a:rPr lang="en-US" dirty="0" smtClean="0"/>
              <a:t>De Wet, </a:t>
            </a:r>
            <a:r>
              <a:rPr lang="en-US" dirty="0" err="1" smtClean="0"/>
              <a:t>F.W.</a:t>
            </a:r>
            <a:r>
              <a:rPr lang="en-US" dirty="0" smtClean="0"/>
              <a:t>, </a:t>
            </a:r>
            <a:r>
              <a:rPr lang="en-US" dirty="0" err="1" smtClean="0"/>
              <a:t>2014b</a:t>
            </a:r>
            <a:r>
              <a:rPr lang="en-US" dirty="0" smtClean="0"/>
              <a:t>, ‘The role of prophetic action in public theology – the implications for addressing corruption in a context of sustainable development’, </a:t>
            </a:r>
            <a:r>
              <a:rPr lang="en-US" i="1" dirty="0" smtClean="0"/>
              <a:t>In die </a:t>
            </a:r>
            <a:r>
              <a:rPr lang="en-US" i="1" dirty="0" err="1" smtClean="0"/>
              <a:t>Skriflig</a:t>
            </a:r>
            <a:r>
              <a:rPr lang="en-US" i="1" dirty="0" smtClean="0"/>
              <a:t> </a:t>
            </a:r>
            <a:r>
              <a:rPr lang="en-US" dirty="0" smtClean="0"/>
              <a:t>48(1), Art. #1718, 8 pages. </a:t>
            </a:r>
            <a:r>
              <a:rPr lang="en-US" dirty="0" err="1" smtClean="0"/>
              <a:t>http://dx.doi.org/10.4102/</a:t>
            </a:r>
            <a:r>
              <a:rPr lang="en-US" dirty="0" smtClean="0"/>
              <a:t> </a:t>
            </a:r>
            <a:r>
              <a:rPr lang="en-US" dirty="0" err="1" smtClean="0"/>
              <a:t>ids.v48i1.1718</a:t>
            </a:r>
            <a:endParaRPr lang="en-ZA" dirty="0" smtClean="0"/>
          </a:p>
          <a:p>
            <a:pPr>
              <a:buNone/>
            </a:pPr>
            <a:r>
              <a:rPr lang="en-ZA" dirty="0" err="1" smtClean="0"/>
              <a:t>Immink</a:t>
            </a:r>
            <a:r>
              <a:rPr lang="en-ZA" dirty="0" smtClean="0"/>
              <a:t>, </a:t>
            </a:r>
            <a:r>
              <a:rPr lang="en-ZA" dirty="0" err="1" smtClean="0"/>
              <a:t>G.F</a:t>
            </a:r>
            <a:r>
              <a:rPr lang="en-ZA" dirty="0" smtClean="0"/>
              <a:t>. 2014. </a:t>
            </a:r>
            <a:r>
              <a:rPr lang="en-ZA" i="1" dirty="0" smtClean="0"/>
              <a:t>The Touch of the Sacred. The practice, theology, and tradition of Christian Worship. </a:t>
            </a:r>
            <a:r>
              <a:rPr lang="en-ZA" dirty="0" smtClean="0"/>
              <a:t>Grand Rapids: </a:t>
            </a:r>
            <a:r>
              <a:rPr lang="en-ZA" dirty="0" err="1" smtClean="0"/>
              <a:t>Eerdmans</a:t>
            </a:r>
            <a:r>
              <a:rPr lang="en-ZA" dirty="0" smtClean="0"/>
              <a:t>.</a:t>
            </a:r>
          </a:p>
          <a:p>
            <a:pPr>
              <a:buNone/>
            </a:pPr>
            <a:r>
              <a:rPr lang="en-ZA" dirty="0" smtClean="0"/>
              <a:t>Johns, P. 2010. Preaching on the News. In: Geoffrey Stevenson (Ed.), </a:t>
            </a:r>
            <a:r>
              <a:rPr lang="en-ZA" i="1" dirty="0" smtClean="0"/>
              <a:t>The Future of Preaching, </a:t>
            </a:r>
            <a:r>
              <a:rPr lang="en-ZA" dirty="0" smtClean="0"/>
              <a:t>101-114. London: </a:t>
            </a:r>
            <a:r>
              <a:rPr lang="en-ZA" dirty="0" err="1" smtClean="0"/>
              <a:t>SCM</a:t>
            </a:r>
            <a:r>
              <a:rPr lang="en-ZA" dirty="0" smtClean="0"/>
              <a:t> Press. </a:t>
            </a:r>
          </a:p>
          <a:p>
            <a:pPr>
              <a:buNone/>
            </a:pPr>
            <a:r>
              <a:rPr lang="en-US" dirty="0" smtClean="0"/>
              <a:t>Junker, </a:t>
            </a:r>
            <a:r>
              <a:rPr lang="en-US" dirty="0" err="1" smtClean="0"/>
              <a:t>T.B.</a:t>
            </a:r>
            <a:r>
              <a:rPr lang="en-US" dirty="0" smtClean="0"/>
              <a:t> 2014. </a:t>
            </a:r>
            <a:r>
              <a:rPr lang="en-US" i="1" dirty="0" smtClean="0"/>
              <a:t>Prophetic Liturgy. Toward a Transforming Christian Praxis</a:t>
            </a:r>
            <a:r>
              <a:rPr lang="en-US" dirty="0" smtClean="0"/>
              <a:t>. Eugene: Pickwick Publications, </a:t>
            </a:r>
            <a:r>
              <a:rPr lang="en-US" dirty="0" err="1" smtClean="0"/>
              <a:t>p.60</a:t>
            </a:r>
            <a:r>
              <a:rPr lang="en-US" dirty="0" smtClean="0"/>
              <a:t>-95.</a:t>
            </a:r>
            <a:endParaRPr lang="en-ZA" dirty="0" smtClean="0"/>
          </a:p>
          <a:p>
            <a:pPr>
              <a:buNone/>
            </a:pPr>
            <a:r>
              <a:rPr lang="en-ZA" dirty="0" smtClean="0"/>
              <a:t>Long, </a:t>
            </a:r>
            <a:r>
              <a:rPr lang="en-ZA" dirty="0" err="1" smtClean="0"/>
              <a:t>T.G</a:t>
            </a:r>
            <a:r>
              <a:rPr lang="en-ZA" dirty="0" smtClean="0"/>
              <a:t>. 2005. The distance we have travelled: Changing trends in preaching. In: David Day, Jeff </a:t>
            </a:r>
            <a:r>
              <a:rPr lang="en-ZA" dirty="0" err="1" smtClean="0"/>
              <a:t>Astley</a:t>
            </a:r>
            <a:r>
              <a:rPr lang="en-ZA" dirty="0" smtClean="0"/>
              <a:t> &amp; Leslie J Francis (</a:t>
            </a:r>
            <a:r>
              <a:rPr lang="en-ZA" dirty="0" err="1" smtClean="0"/>
              <a:t>eds</a:t>
            </a:r>
            <a:r>
              <a:rPr lang="en-ZA" dirty="0" smtClean="0"/>
              <a:t>), </a:t>
            </a:r>
            <a:r>
              <a:rPr lang="en-ZA" i="1" dirty="0" smtClean="0"/>
              <a:t>A Reader on Preaching. Making Connections</a:t>
            </a:r>
            <a:r>
              <a:rPr lang="en-ZA" dirty="0" smtClean="0"/>
              <a:t>, 11-16. Aldershot: </a:t>
            </a:r>
            <a:r>
              <a:rPr lang="en-ZA" dirty="0" err="1" smtClean="0"/>
              <a:t>Ashgate</a:t>
            </a:r>
            <a:r>
              <a:rPr lang="en-ZA" dirty="0" smtClean="0"/>
              <a:t>.  </a:t>
            </a:r>
          </a:p>
          <a:p>
            <a:pPr>
              <a:buNone/>
            </a:pPr>
            <a:r>
              <a:rPr lang="en-ZA" dirty="0" smtClean="0"/>
              <a:t>Lose, </a:t>
            </a:r>
            <a:r>
              <a:rPr lang="en-ZA" dirty="0" err="1" smtClean="0"/>
              <a:t>D.J</a:t>
            </a:r>
            <a:r>
              <a:rPr lang="en-ZA" dirty="0" smtClean="0"/>
              <a:t>. 2013. </a:t>
            </a:r>
            <a:r>
              <a:rPr lang="en-ZA" i="1" dirty="0" smtClean="0"/>
              <a:t>Preaching at the Crossroads. How the World – and our Preaching is Changing. </a:t>
            </a:r>
            <a:r>
              <a:rPr lang="en-ZA" dirty="0" smtClean="0"/>
              <a:t>Minneapolis: Fortress Press.</a:t>
            </a:r>
          </a:p>
          <a:p>
            <a:pPr>
              <a:buNone/>
            </a:pPr>
            <a:r>
              <a:rPr lang="en-ZA" dirty="0" smtClean="0"/>
              <a:t>McClure, </a:t>
            </a:r>
            <a:r>
              <a:rPr lang="en-ZA" dirty="0" err="1" smtClean="0"/>
              <a:t>J.S</a:t>
            </a:r>
            <a:r>
              <a:rPr lang="en-ZA" dirty="0" smtClean="0"/>
              <a:t>. 2012. “Homiletics.” In: Bonnie J. Miller-McLemore (red), </a:t>
            </a:r>
            <a:r>
              <a:rPr lang="en-ZA" i="1" dirty="0" smtClean="0"/>
              <a:t>The Wiley-Blackwell Companion to Practical Theology</a:t>
            </a:r>
            <a:r>
              <a:rPr lang="en-ZA" dirty="0" smtClean="0"/>
              <a:t>, First Edition, 279-288. Oxford: Blackwell Publishing Ltd.</a:t>
            </a:r>
          </a:p>
          <a:p>
            <a:pPr>
              <a:buNone/>
            </a:pPr>
            <a:r>
              <a:rPr lang="en-ZA" dirty="0" err="1" smtClean="0"/>
              <a:t>Müller</a:t>
            </a:r>
            <a:r>
              <a:rPr lang="en-ZA" dirty="0" smtClean="0"/>
              <a:t>, </a:t>
            </a:r>
            <a:r>
              <a:rPr lang="af-ZA" dirty="0" smtClean="0"/>
              <a:t>B.A. 2011. A </a:t>
            </a:r>
            <a:r>
              <a:rPr lang="af-ZA" dirty="0" err="1" smtClean="0"/>
              <a:t>Homiletic</a:t>
            </a:r>
            <a:r>
              <a:rPr lang="af-ZA" dirty="0" smtClean="0"/>
              <a:t> credo – A </a:t>
            </a:r>
            <a:r>
              <a:rPr lang="af-ZA" dirty="0" err="1" smtClean="0"/>
              <a:t>firm</a:t>
            </a:r>
            <a:r>
              <a:rPr lang="af-ZA" dirty="0" smtClean="0"/>
              <a:t> belief in </a:t>
            </a:r>
            <a:r>
              <a:rPr lang="af-ZA" dirty="0" err="1" smtClean="0"/>
              <a:t>the</a:t>
            </a:r>
            <a:r>
              <a:rPr lang="af-ZA" dirty="0" smtClean="0"/>
              <a:t> </a:t>
            </a:r>
            <a:r>
              <a:rPr lang="af-ZA" dirty="0" err="1" smtClean="0"/>
              <a:t>preaching</a:t>
            </a:r>
            <a:r>
              <a:rPr lang="af-ZA" dirty="0" smtClean="0"/>
              <a:t> </a:t>
            </a:r>
            <a:r>
              <a:rPr lang="af-ZA" dirty="0" err="1" smtClean="0"/>
              <a:t>event</a:t>
            </a:r>
            <a:r>
              <a:rPr lang="af-ZA" dirty="0" smtClean="0"/>
              <a:t>. In: Len Hansen, Nico Koopman &amp; Robert Vosloo (</a:t>
            </a:r>
            <a:r>
              <a:rPr lang="af-ZA" dirty="0" err="1" smtClean="0"/>
              <a:t>Eds</a:t>
            </a:r>
            <a:r>
              <a:rPr lang="af-ZA" dirty="0" smtClean="0"/>
              <a:t>.), </a:t>
            </a:r>
            <a:r>
              <a:rPr lang="af-ZA" i="1" dirty="0" err="1" smtClean="0"/>
              <a:t>Living</a:t>
            </a:r>
            <a:r>
              <a:rPr lang="af-ZA" i="1" dirty="0" smtClean="0"/>
              <a:t> </a:t>
            </a:r>
            <a:r>
              <a:rPr lang="af-ZA" i="1" dirty="0" err="1" smtClean="0"/>
              <a:t>Theology</a:t>
            </a:r>
            <a:r>
              <a:rPr lang="af-ZA" i="1" dirty="0" smtClean="0"/>
              <a:t>. Essays </a:t>
            </a:r>
            <a:r>
              <a:rPr lang="af-ZA" i="1" dirty="0" err="1" smtClean="0"/>
              <a:t>presented</a:t>
            </a:r>
            <a:r>
              <a:rPr lang="af-ZA" i="1" dirty="0" smtClean="0"/>
              <a:t> </a:t>
            </a:r>
            <a:r>
              <a:rPr lang="af-ZA" i="1" dirty="0" err="1" smtClean="0"/>
              <a:t>to</a:t>
            </a:r>
            <a:r>
              <a:rPr lang="af-ZA" i="1" dirty="0" smtClean="0"/>
              <a:t> Dirk J. Smit </a:t>
            </a:r>
            <a:r>
              <a:rPr lang="af-ZA" i="1" dirty="0" err="1" smtClean="0"/>
              <a:t>on</a:t>
            </a:r>
            <a:r>
              <a:rPr lang="af-ZA" i="1" dirty="0" smtClean="0"/>
              <a:t> </a:t>
            </a:r>
            <a:r>
              <a:rPr lang="af-ZA" i="1" dirty="0" err="1" smtClean="0"/>
              <a:t>his</a:t>
            </a:r>
            <a:r>
              <a:rPr lang="af-ZA" i="1" dirty="0" smtClean="0"/>
              <a:t> </a:t>
            </a:r>
            <a:r>
              <a:rPr lang="af-ZA" i="1" dirty="0" err="1" smtClean="0"/>
              <a:t>sixtieth</a:t>
            </a:r>
            <a:r>
              <a:rPr lang="af-ZA" i="1" dirty="0" smtClean="0"/>
              <a:t> </a:t>
            </a:r>
            <a:r>
              <a:rPr lang="af-ZA" i="1" dirty="0" err="1" smtClean="0"/>
              <a:t>birthday</a:t>
            </a:r>
            <a:r>
              <a:rPr lang="af-ZA" dirty="0" smtClean="0"/>
              <a:t>. Wellington: </a:t>
            </a:r>
            <a:r>
              <a:rPr lang="af-ZA" dirty="0" err="1" smtClean="0"/>
              <a:t>Bible</a:t>
            </a:r>
            <a:r>
              <a:rPr lang="af-ZA" dirty="0" smtClean="0"/>
              <a:t> Media, </a:t>
            </a:r>
            <a:r>
              <a:rPr lang="af-ZA" dirty="0" err="1" smtClean="0"/>
              <a:t>pp337-348</a:t>
            </a:r>
            <a:r>
              <a:rPr lang="af-ZA" dirty="0" smtClean="0"/>
              <a:t>.</a:t>
            </a:r>
            <a:endParaRPr lang="en-ZA" dirty="0" smtClean="0"/>
          </a:p>
          <a:p>
            <a:pPr>
              <a:buNone/>
            </a:pPr>
            <a:r>
              <a:rPr lang="en-ZA" dirty="0" err="1" smtClean="0"/>
              <a:t>Ottoni</a:t>
            </a:r>
            <a:r>
              <a:rPr lang="en-ZA" dirty="0" smtClean="0"/>
              <a:t>-Wilhelm, D. 2009. New Hermeneutic, New Homiletic, and New Directions: an U.S. – North American Perspective.</a:t>
            </a:r>
          </a:p>
          <a:p>
            <a:pPr>
              <a:buNone/>
            </a:pPr>
            <a:r>
              <a:rPr lang="en-US" dirty="0" err="1" smtClean="0"/>
              <a:t>Pieterse</a:t>
            </a:r>
            <a:r>
              <a:rPr lang="en-US" dirty="0" smtClean="0"/>
              <a:t>, </a:t>
            </a:r>
            <a:r>
              <a:rPr lang="en-US" dirty="0" err="1" smtClean="0"/>
              <a:t>H.J.C.</a:t>
            </a:r>
            <a:r>
              <a:rPr lang="en-US" dirty="0" smtClean="0"/>
              <a:t>, 2013, ‘Prophetic preaching in the contemporary context of South Africa’, </a:t>
            </a:r>
            <a:r>
              <a:rPr lang="en-US" i="1" dirty="0" smtClean="0"/>
              <a:t>In Die </a:t>
            </a:r>
            <a:r>
              <a:rPr lang="en-US" i="1" dirty="0" err="1" smtClean="0"/>
              <a:t>Skriflig</a:t>
            </a:r>
            <a:r>
              <a:rPr lang="en-US" i="1" dirty="0" smtClean="0"/>
              <a:t>/ In Luce </a:t>
            </a:r>
            <a:r>
              <a:rPr lang="en-US" i="1" dirty="0" err="1" smtClean="0"/>
              <a:t>Verbi</a:t>
            </a:r>
            <a:r>
              <a:rPr lang="en-US" i="1" dirty="0" smtClean="0"/>
              <a:t> </a:t>
            </a:r>
            <a:r>
              <a:rPr lang="en-US" dirty="0" smtClean="0"/>
              <a:t>47(1), Art. #114, 6 pages. </a:t>
            </a:r>
            <a:r>
              <a:rPr lang="en-US" u="sng" dirty="0" err="1" smtClean="0">
                <a:hlinkClick r:id="rId2"/>
              </a:rPr>
              <a:t>http://dx.doi.org/</a:t>
            </a:r>
            <a:r>
              <a:rPr lang="en-US" dirty="0" smtClean="0"/>
              <a:t> 10.4102/</a:t>
            </a:r>
            <a:r>
              <a:rPr lang="en-US" dirty="0" err="1" smtClean="0"/>
              <a:t>ids.v47i1.114</a:t>
            </a:r>
            <a:endParaRPr lang="en-US" dirty="0" smtClean="0"/>
          </a:p>
          <a:p>
            <a:pPr>
              <a:buNone/>
            </a:pPr>
            <a:r>
              <a:rPr lang="en-US" dirty="0" smtClean="0"/>
              <a:t>Travis, S. 2014. </a:t>
            </a:r>
            <a:r>
              <a:rPr lang="en-US" i="1" dirty="0" smtClean="0"/>
              <a:t>Decolonizing Preaching. The Pulpit as Postcolonial Space</a:t>
            </a:r>
            <a:r>
              <a:rPr lang="en-US" dirty="0" smtClean="0"/>
              <a:t>. Eugene: Cascade Books.</a:t>
            </a:r>
          </a:p>
          <a:p>
            <a:pPr>
              <a:buNone/>
            </a:pPr>
            <a:r>
              <a:rPr lang="en-US" dirty="0" smtClean="0"/>
              <a:t>Tubbs Tisdale, L. &amp; De Wet, </a:t>
            </a:r>
            <a:r>
              <a:rPr lang="en-US" dirty="0" err="1" smtClean="0"/>
              <a:t>F.W.</a:t>
            </a:r>
            <a:r>
              <a:rPr lang="en-US" dirty="0" smtClean="0"/>
              <a:t>, 2014, ‘Contemporary prophetic preaching theory in the United States of America and South Africa: A comparative study through the lens of shared Reformation roots’, </a:t>
            </a:r>
            <a:r>
              <a:rPr lang="en-US" i="1" dirty="0" err="1" smtClean="0"/>
              <a:t>HTS</a:t>
            </a:r>
            <a:r>
              <a:rPr lang="en-US" i="1" dirty="0" smtClean="0"/>
              <a:t> </a:t>
            </a:r>
            <a:r>
              <a:rPr lang="en-US" i="1" dirty="0" err="1" smtClean="0"/>
              <a:t>Teologiese</a:t>
            </a:r>
            <a:r>
              <a:rPr lang="en-US" i="1" dirty="0" smtClean="0"/>
              <a:t> Studies/ Theological Studies </a:t>
            </a:r>
            <a:r>
              <a:rPr lang="en-US" dirty="0" smtClean="0"/>
              <a:t>70(2), Art. #1337, 8 pages. </a:t>
            </a:r>
            <a:r>
              <a:rPr lang="en-US" dirty="0" err="1" smtClean="0"/>
              <a:t>http://dx.doi.org/10.4102/</a:t>
            </a:r>
            <a:r>
              <a:rPr lang="en-US" dirty="0" smtClean="0"/>
              <a:t> </a:t>
            </a:r>
            <a:r>
              <a:rPr lang="en-US" dirty="0" err="1" smtClean="0"/>
              <a:t>hts.v70i2.1337</a:t>
            </a:r>
            <a:endParaRPr lang="en-ZA" dirty="0" smtClean="0"/>
          </a:p>
          <a:p>
            <a:pPr>
              <a:buNone/>
            </a:pPr>
            <a:r>
              <a:rPr lang="af-ZA" dirty="0" smtClean="0"/>
              <a:t>Wilson, P.S. 2008. </a:t>
            </a:r>
            <a:r>
              <a:rPr lang="af-ZA" i="1" dirty="0" smtClean="0"/>
              <a:t>Setting </a:t>
            </a:r>
            <a:r>
              <a:rPr lang="af-ZA" i="1" dirty="0" err="1" smtClean="0"/>
              <a:t>Words</a:t>
            </a:r>
            <a:r>
              <a:rPr lang="af-ZA" i="1" dirty="0" smtClean="0"/>
              <a:t> </a:t>
            </a:r>
            <a:r>
              <a:rPr lang="af-ZA" i="1" dirty="0" err="1" smtClean="0"/>
              <a:t>on</a:t>
            </a:r>
            <a:r>
              <a:rPr lang="af-ZA" i="1" dirty="0" smtClean="0"/>
              <a:t> </a:t>
            </a:r>
            <a:r>
              <a:rPr lang="af-ZA" i="1" dirty="0" err="1" smtClean="0"/>
              <a:t>Fire</a:t>
            </a:r>
            <a:r>
              <a:rPr lang="af-ZA" i="1" dirty="0" smtClean="0"/>
              <a:t>. </a:t>
            </a:r>
            <a:r>
              <a:rPr lang="af-ZA" i="1" dirty="0" err="1" smtClean="0"/>
              <a:t>Putting</a:t>
            </a:r>
            <a:r>
              <a:rPr lang="af-ZA" i="1" dirty="0" smtClean="0"/>
              <a:t> God </a:t>
            </a:r>
            <a:r>
              <a:rPr lang="af-ZA" i="1" dirty="0" err="1" smtClean="0"/>
              <a:t>at</a:t>
            </a:r>
            <a:r>
              <a:rPr lang="af-ZA" i="1" dirty="0" smtClean="0"/>
              <a:t> </a:t>
            </a:r>
            <a:r>
              <a:rPr lang="af-ZA" i="1" dirty="0" err="1" smtClean="0"/>
              <a:t>the</a:t>
            </a:r>
            <a:r>
              <a:rPr lang="af-ZA" i="1" dirty="0" smtClean="0"/>
              <a:t> </a:t>
            </a:r>
            <a:r>
              <a:rPr lang="af-ZA" i="1" dirty="0" err="1" smtClean="0"/>
              <a:t>Center</a:t>
            </a:r>
            <a:r>
              <a:rPr lang="af-ZA" i="1" dirty="0" smtClean="0"/>
              <a:t> of </a:t>
            </a:r>
            <a:r>
              <a:rPr lang="af-ZA" i="1" dirty="0" err="1" smtClean="0"/>
              <a:t>the</a:t>
            </a:r>
            <a:r>
              <a:rPr lang="af-ZA" i="1" dirty="0" smtClean="0"/>
              <a:t> </a:t>
            </a:r>
            <a:r>
              <a:rPr lang="af-ZA" i="1" dirty="0" err="1" smtClean="0"/>
              <a:t>Sermon</a:t>
            </a:r>
            <a:r>
              <a:rPr lang="af-ZA" dirty="0" smtClean="0"/>
              <a:t>. Nashville: Abingdon </a:t>
            </a:r>
            <a:r>
              <a:rPr lang="af-ZA" dirty="0" err="1" smtClean="0"/>
              <a:t>Press</a:t>
            </a:r>
            <a:endParaRPr lang="af-ZA" dirty="0" smtClean="0"/>
          </a:p>
          <a:p>
            <a:pPr>
              <a:buNone/>
            </a:pPr>
            <a:r>
              <a:rPr lang="af-ZA" dirty="0" smtClean="0"/>
              <a:t>Wilson, P.S. (Ed.) 2008. </a:t>
            </a:r>
            <a:r>
              <a:rPr lang="af-ZA" i="1" dirty="0" err="1" smtClean="0"/>
              <a:t>The</a:t>
            </a:r>
            <a:r>
              <a:rPr lang="af-ZA" i="1" dirty="0" smtClean="0"/>
              <a:t> New </a:t>
            </a:r>
            <a:r>
              <a:rPr lang="af-ZA" i="1" dirty="0" err="1" smtClean="0"/>
              <a:t>Interpreter’s</a:t>
            </a:r>
            <a:r>
              <a:rPr lang="af-ZA" i="1" dirty="0" smtClean="0"/>
              <a:t> </a:t>
            </a:r>
            <a:r>
              <a:rPr lang="af-ZA" i="1" dirty="0" err="1" smtClean="0"/>
              <a:t>Hankbook</a:t>
            </a:r>
            <a:r>
              <a:rPr lang="af-ZA" i="1" dirty="0" smtClean="0"/>
              <a:t> of </a:t>
            </a:r>
            <a:r>
              <a:rPr lang="af-ZA" i="1" dirty="0" err="1" smtClean="0"/>
              <a:t>Preaching</a:t>
            </a:r>
            <a:r>
              <a:rPr lang="af-ZA" i="1" dirty="0" smtClean="0"/>
              <a:t>. </a:t>
            </a:r>
            <a:r>
              <a:rPr lang="af-ZA" dirty="0" smtClean="0"/>
              <a:t>Nashville: Abingdon </a:t>
            </a:r>
            <a:r>
              <a:rPr lang="af-ZA" dirty="0" err="1" smtClean="0"/>
              <a:t>Press</a:t>
            </a:r>
            <a:r>
              <a:rPr lang="af-ZA" dirty="0" smtClean="0"/>
              <a:t>.</a:t>
            </a:r>
            <a:endParaRPr lang="en-ZA" dirty="0" smtClean="0"/>
          </a:p>
          <a:p>
            <a:pPr>
              <a:buNone/>
            </a:pPr>
            <a:r>
              <a:rPr lang="en-ZA" dirty="0" smtClean="0"/>
              <a:t>Wilson, </a:t>
            </a:r>
            <a:r>
              <a:rPr lang="en-ZA" dirty="0" err="1" smtClean="0"/>
              <a:t>P.S</a:t>
            </a:r>
            <a:r>
              <a:rPr lang="en-ZA" dirty="0" smtClean="0"/>
              <a:t>. 2014. </a:t>
            </a:r>
            <a:r>
              <a:rPr lang="en-ZA" i="1" dirty="0" smtClean="0"/>
              <a:t>Preaching as Poetry. Beauty, Goodness, and Truth in Every Sermon</a:t>
            </a:r>
            <a:r>
              <a:rPr lang="en-ZA" dirty="0" smtClean="0"/>
              <a:t>. Nashville: Abingdon Press. </a:t>
            </a:r>
          </a:p>
          <a:p>
            <a:pPr>
              <a:buNone/>
            </a:pPr>
            <a:r>
              <a:rPr lang="en-ZA" dirty="0" smtClean="0"/>
              <a:t>Wright, </a:t>
            </a:r>
            <a:r>
              <a:rPr lang="en-ZA" dirty="0" err="1" smtClean="0"/>
              <a:t>S.I</a:t>
            </a:r>
            <a:r>
              <a:rPr lang="en-ZA" dirty="0" smtClean="0"/>
              <a:t>. 2010. </a:t>
            </a:r>
            <a:r>
              <a:rPr lang="en-ZA" i="1" dirty="0" smtClean="0"/>
              <a:t>Alive to the Word. A Practical Theology of Preaching for the Whole Church</a:t>
            </a:r>
            <a:r>
              <a:rPr lang="en-ZA" dirty="0" smtClean="0"/>
              <a:t>. London: </a:t>
            </a:r>
            <a:r>
              <a:rPr lang="en-ZA" dirty="0" err="1" smtClean="0"/>
              <a:t>SCM</a:t>
            </a:r>
            <a:r>
              <a:rPr lang="en-ZA" dirty="0" smtClean="0"/>
              <a:t> Press.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 Introduction</a:t>
            </a:r>
            <a:endParaRPr lang="en-US" b="1" dirty="0"/>
          </a:p>
        </p:txBody>
      </p:sp>
      <p:sp>
        <p:nvSpPr>
          <p:cNvPr id="3" name="Content Placeholder 2"/>
          <p:cNvSpPr>
            <a:spLocks noGrp="1"/>
          </p:cNvSpPr>
          <p:nvPr>
            <p:ph sz="quarter" idx="1"/>
          </p:nvPr>
        </p:nvSpPr>
        <p:spPr/>
        <p:txBody>
          <a:bodyPr/>
          <a:lstStyle/>
          <a:p>
            <a:r>
              <a:rPr lang="en-US" dirty="0" smtClean="0"/>
              <a:t>Motivation </a:t>
            </a:r>
          </a:p>
          <a:p>
            <a:pPr lvl="1"/>
            <a:r>
              <a:rPr lang="en-US" dirty="0" smtClean="0"/>
              <a:t>Genealogy of our knowledge – especially in South Africa?</a:t>
            </a:r>
          </a:p>
          <a:p>
            <a:pPr lvl="1"/>
            <a:r>
              <a:rPr lang="en-US" dirty="0" smtClean="0"/>
              <a:t>Transforming Theological Knowledge – also in Homiletics?</a:t>
            </a:r>
          </a:p>
          <a:p>
            <a:r>
              <a:rPr lang="en-US" i="1" dirty="0" smtClean="0"/>
              <a:t>Preliminary</a:t>
            </a:r>
            <a:r>
              <a:rPr lang="en-US" dirty="0" smtClean="0"/>
              <a:t>, </a:t>
            </a:r>
            <a:r>
              <a:rPr lang="en-US" i="1" dirty="0" smtClean="0"/>
              <a:t>provisional</a:t>
            </a:r>
            <a:r>
              <a:rPr lang="en-US" dirty="0" smtClean="0"/>
              <a:t> and </a:t>
            </a:r>
            <a:r>
              <a:rPr lang="en-US" i="1" dirty="0" smtClean="0"/>
              <a:t>subjective</a:t>
            </a:r>
            <a:r>
              <a:rPr lang="en-US" dirty="0" smtClean="0"/>
              <a:t> interpretation </a:t>
            </a:r>
          </a:p>
          <a:p>
            <a:pPr lvl="1"/>
            <a:r>
              <a:rPr lang="en-US" dirty="0" smtClean="0"/>
              <a:t>Preliminary: All the literature? </a:t>
            </a:r>
          </a:p>
          <a:p>
            <a:pPr lvl="1"/>
            <a:r>
              <a:rPr lang="en-US" dirty="0" smtClean="0"/>
              <a:t>Provisional: “work in progress”</a:t>
            </a:r>
          </a:p>
          <a:p>
            <a:pPr lvl="1"/>
            <a:r>
              <a:rPr lang="en-US" dirty="0" smtClean="0"/>
              <a:t>Subjective: “a contribution with limits”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758952"/>
          </a:xfrm>
        </p:spPr>
        <p:txBody>
          <a:bodyPr>
            <a:noAutofit/>
          </a:bodyPr>
          <a:lstStyle/>
          <a:p>
            <a:pPr lvl="0"/>
            <a:r>
              <a:rPr lang="en-US" sz="2800" b="1" dirty="0" smtClean="0"/>
              <a:t>2. Contemporary Reflections on </a:t>
            </a:r>
            <a:r>
              <a:rPr lang="en-US" sz="2800" b="1" i="1" dirty="0" smtClean="0"/>
              <a:t>Trends, Developments</a:t>
            </a:r>
            <a:r>
              <a:rPr lang="en-US" sz="2800" b="1" dirty="0" smtClean="0"/>
              <a:t> and </a:t>
            </a:r>
            <a:r>
              <a:rPr lang="en-US" sz="2800" b="1" i="1" dirty="0" smtClean="0"/>
              <a:t>Expectations</a:t>
            </a:r>
            <a:r>
              <a:rPr lang="en-US" sz="2800" b="1" dirty="0" smtClean="0"/>
              <a:t> </a:t>
            </a:r>
            <a:endParaRPr lang="en-US" sz="2800" dirty="0"/>
          </a:p>
        </p:txBody>
      </p:sp>
      <p:sp>
        <p:nvSpPr>
          <p:cNvPr id="3" name="Content Placeholder 2"/>
          <p:cNvSpPr>
            <a:spLocks noGrp="1"/>
          </p:cNvSpPr>
          <p:nvPr>
            <p:ph sz="quarter" idx="1"/>
          </p:nvPr>
        </p:nvSpPr>
        <p:spPr/>
        <p:txBody>
          <a:bodyPr/>
          <a:lstStyle/>
          <a:p>
            <a:pPr lvl="0"/>
            <a:r>
              <a:rPr lang="en-US" dirty="0" smtClean="0"/>
              <a:t>Thomas Long </a:t>
            </a:r>
          </a:p>
          <a:p>
            <a:pPr lvl="0"/>
            <a:r>
              <a:rPr lang="en-US" dirty="0" smtClean="0"/>
              <a:t>John S McClure </a:t>
            </a:r>
          </a:p>
          <a:p>
            <a:pPr lvl="0"/>
            <a:r>
              <a:rPr lang="en-US" dirty="0" smtClean="0"/>
              <a:t>Dawn </a:t>
            </a:r>
            <a:r>
              <a:rPr lang="en-US" dirty="0" err="1" smtClean="0"/>
              <a:t>Ottoni</a:t>
            </a:r>
            <a:r>
              <a:rPr lang="en-US" dirty="0" smtClean="0"/>
              <a:t>-Wilhelm  </a:t>
            </a:r>
          </a:p>
          <a:p>
            <a:pPr lvl="0"/>
            <a:r>
              <a:rPr lang="en-US" dirty="0" smtClean="0"/>
              <a:t>David J Lose</a:t>
            </a:r>
          </a:p>
          <a:p>
            <a:pPr lvl="0"/>
            <a:r>
              <a:rPr lang="en-US" dirty="0" smtClean="0"/>
              <a:t>Paul Scott Wilson </a:t>
            </a:r>
          </a:p>
          <a:p>
            <a:pPr lvl="0"/>
            <a:r>
              <a:rPr lang="en-US" dirty="0" err="1" smtClean="0"/>
              <a:t>Gerrit</a:t>
            </a:r>
            <a:r>
              <a:rPr lang="en-US" dirty="0" smtClean="0"/>
              <a:t> F </a:t>
            </a:r>
            <a:r>
              <a:rPr lang="en-US" dirty="0" err="1" smtClean="0"/>
              <a:t>Immink’s</a:t>
            </a:r>
            <a:endParaRPr lang="en-US" dirty="0" smtClean="0"/>
          </a:p>
          <a:p>
            <a:pPr lvl="0"/>
            <a:r>
              <a:rPr lang="en-US" dirty="0" smtClean="0"/>
              <a:t>Stephen I. Wright</a:t>
            </a:r>
          </a:p>
          <a:p>
            <a:pPr lvl="0"/>
            <a:r>
              <a:rPr lang="en-US" dirty="0" smtClean="0"/>
              <a:t>Geoffrey Stevenson   </a:t>
            </a:r>
          </a:p>
          <a:p>
            <a:r>
              <a:rPr lang="en-US" dirty="0" smtClean="0"/>
              <a:t>In short: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Thomas Long </a:t>
            </a:r>
            <a:endParaRPr lang="en-US" b="1" dirty="0"/>
          </a:p>
        </p:txBody>
      </p:sp>
      <p:sp>
        <p:nvSpPr>
          <p:cNvPr id="3" name="Content Placeholder 2"/>
          <p:cNvSpPr>
            <a:spLocks noGrp="1"/>
          </p:cNvSpPr>
          <p:nvPr>
            <p:ph sz="quarter" idx="1"/>
          </p:nvPr>
        </p:nvSpPr>
        <p:spPr>
          <a:xfrm>
            <a:off x="301752" y="1527048"/>
            <a:ext cx="8613648" cy="4949952"/>
          </a:xfrm>
        </p:spPr>
        <p:txBody>
          <a:bodyPr>
            <a:normAutofit fontScale="77500" lnSpcReduction="20000"/>
          </a:bodyPr>
          <a:lstStyle/>
          <a:p>
            <a:r>
              <a:rPr lang="en-ZA" dirty="0" smtClean="0"/>
              <a:t>Bible?</a:t>
            </a:r>
          </a:p>
          <a:p>
            <a:pPr lvl="1"/>
            <a:r>
              <a:rPr lang="en-ZA" dirty="0" smtClean="0"/>
              <a:t>Primacy of the Bible:</a:t>
            </a:r>
          </a:p>
          <a:p>
            <a:pPr lvl="2"/>
            <a:r>
              <a:rPr lang="en-ZA" dirty="0" smtClean="0"/>
              <a:t>Redaction criticism</a:t>
            </a:r>
          </a:p>
          <a:p>
            <a:pPr lvl="2"/>
            <a:r>
              <a:rPr lang="en-ZA" dirty="0" smtClean="0"/>
              <a:t>Increased recognition of the social and political contexts of the biblical documents </a:t>
            </a:r>
          </a:p>
          <a:p>
            <a:pPr lvl="2"/>
            <a:r>
              <a:rPr lang="en-ZA" dirty="0" smtClean="0"/>
              <a:t>Recent and growing interest in literary-critical approaches to the Bible</a:t>
            </a:r>
          </a:p>
          <a:p>
            <a:pPr lvl="3">
              <a:buFont typeface="Wingdings"/>
              <a:buChar char="Ø"/>
            </a:pPr>
            <a:r>
              <a:rPr lang="en-ZA" i="1" dirty="0" smtClean="0"/>
              <a:t>Thus: “with and beyond” historical-critical reading; also see Long in Wilson 2008:17-24 </a:t>
            </a:r>
          </a:p>
          <a:p>
            <a:r>
              <a:rPr lang="en-ZA" dirty="0" smtClean="0"/>
              <a:t>Congregation?</a:t>
            </a:r>
          </a:p>
          <a:p>
            <a:pPr lvl="1"/>
            <a:r>
              <a:rPr lang="en-ZA" dirty="0" smtClean="0"/>
              <a:t>High view of the congregation –&gt; “co-creators” of the sermon &amp; the “Turn to the Listener”</a:t>
            </a:r>
          </a:p>
          <a:p>
            <a:pPr lvl="3">
              <a:buFont typeface="Wingdings"/>
              <a:buChar char="Ø"/>
            </a:pPr>
            <a:r>
              <a:rPr lang="en-ZA" i="1" dirty="0" smtClean="0"/>
              <a:t>Thus: Not only for the church, but with them and by them.</a:t>
            </a:r>
            <a:r>
              <a:rPr lang="en-ZA" dirty="0" smtClean="0"/>
              <a:t> </a:t>
            </a:r>
          </a:p>
          <a:p>
            <a:r>
              <a:rPr lang="en-ZA" dirty="0" smtClean="0"/>
              <a:t>Preacher and the Sermon?</a:t>
            </a:r>
          </a:p>
          <a:p>
            <a:pPr lvl="1"/>
            <a:r>
              <a:rPr lang="en-ZA" dirty="0" smtClean="0"/>
              <a:t>“Imagine that the biblical text for next Sunday’s sermon is not a piece of literature but a deep and mysterious cave.” (15)</a:t>
            </a:r>
          </a:p>
          <a:p>
            <a:pPr lvl="1"/>
            <a:r>
              <a:rPr lang="en-ZA" dirty="0" smtClean="0"/>
              <a:t>Sermon Form: “story-like”   </a:t>
            </a:r>
          </a:p>
          <a:p>
            <a:pPr lvl="3">
              <a:buFont typeface="Wingdings"/>
              <a:buChar char="Ø"/>
            </a:pPr>
            <a:r>
              <a:rPr lang="en-ZA" i="1" dirty="0" smtClean="0"/>
              <a:t>Thus: From the “Herald” to the “Adventurer/Explorer” and “Witness”  </a:t>
            </a:r>
            <a:r>
              <a:rPr lang="en-ZA" dirty="0" smtClean="0"/>
              <a:t> </a:t>
            </a:r>
          </a:p>
          <a:p>
            <a:r>
              <a:rPr lang="en-ZA" dirty="0" smtClean="0"/>
              <a:t> [Thus]: </a:t>
            </a:r>
          </a:p>
          <a:p>
            <a:pPr lvl="1"/>
            <a:r>
              <a:rPr lang="en-ZA" dirty="0" smtClean="0"/>
              <a:t>“Preaching is not just getting older; in at least a few ways, it’s getting better!”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John S McClure</a:t>
            </a:r>
            <a:endParaRPr lang="en-US" b="1" dirty="0"/>
          </a:p>
        </p:txBody>
      </p:sp>
      <p:sp>
        <p:nvSpPr>
          <p:cNvPr id="3" name="Content Placeholder 2"/>
          <p:cNvSpPr>
            <a:spLocks noGrp="1"/>
          </p:cNvSpPr>
          <p:nvPr>
            <p:ph sz="quarter" idx="1"/>
          </p:nvPr>
        </p:nvSpPr>
        <p:spPr/>
        <p:txBody>
          <a:bodyPr>
            <a:normAutofit fontScale="85000" lnSpcReduction="20000"/>
          </a:bodyPr>
          <a:lstStyle/>
          <a:p>
            <a:r>
              <a:rPr lang="en-US" dirty="0" smtClean="0"/>
              <a:t>Introductory: </a:t>
            </a:r>
          </a:p>
          <a:p>
            <a:r>
              <a:rPr lang="en-US" dirty="0" smtClean="0"/>
              <a:t>A Case Study </a:t>
            </a:r>
          </a:p>
          <a:p>
            <a:r>
              <a:rPr lang="en-US" dirty="0" smtClean="0"/>
              <a:t>Self-Reflection </a:t>
            </a:r>
          </a:p>
          <a:p>
            <a:r>
              <a:rPr lang="en-US" dirty="0" smtClean="0"/>
              <a:t>Congregational Theology </a:t>
            </a:r>
          </a:p>
          <a:p>
            <a:r>
              <a:rPr lang="en-US" dirty="0" smtClean="0"/>
              <a:t>Public Theology</a:t>
            </a:r>
          </a:p>
          <a:p>
            <a:r>
              <a:rPr lang="en-US" dirty="0" smtClean="0"/>
              <a:t>Theology of Communication </a:t>
            </a:r>
          </a:p>
          <a:p>
            <a:r>
              <a:rPr lang="en-US" dirty="0" smtClean="0"/>
              <a:t>Developing and Implementing Theologically Appropriate Skills and Practices </a:t>
            </a:r>
          </a:p>
          <a:p>
            <a:r>
              <a:rPr lang="en-US" dirty="0" smtClean="0"/>
              <a:t>Practical Theology and the Homiletics Curriculum </a:t>
            </a:r>
          </a:p>
          <a:p>
            <a:pPr lvl="1">
              <a:buFont typeface="Wingdings"/>
              <a:buChar char="Ø"/>
            </a:pPr>
            <a:r>
              <a:rPr lang="en-US" i="1" dirty="0" smtClean="0"/>
              <a:t>Practical theological questions for doing homiletics </a:t>
            </a:r>
          </a:p>
          <a:p>
            <a:pPr lvl="1">
              <a:buFont typeface="Wingdings"/>
              <a:buChar char="Ø"/>
            </a:pPr>
            <a:r>
              <a:rPr lang="en-US" i="1" dirty="0" smtClean="0"/>
              <a:t>Preaching as part of bigger Theology of Communication </a:t>
            </a:r>
          </a:p>
          <a:p>
            <a:pPr lvl="1">
              <a:buFont typeface="Wingdings"/>
              <a:buChar char="Ø"/>
            </a:pPr>
            <a:r>
              <a:rPr lang="en-US" i="1" dirty="0" smtClean="0"/>
              <a:t>Self-reflection </a:t>
            </a:r>
          </a:p>
          <a:p>
            <a:pPr lvl="1">
              <a:buFont typeface="Wingdings"/>
              <a:buChar char="Ø"/>
            </a:pPr>
            <a:r>
              <a:rPr lang="en-US" i="1" dirty="0" smtClean="0"/>
              <a:t>From “knowing about preaching” towards “becoming wise and skilled practitioners of theological communication”</a:t>
            </a:r>
          </a:p>
          <a:p>
            <a:pPr>
              <a:buFont typeface="Wingdings"/>
              <a:buChar char="Ø"/>
            </a:pPr>
            <a:endParaRPr 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b="1" dirty="0" smtClean="0"/>
              <a:t>Dawn </a:t>
            </a:r>
            <a:r>
              <a:rPr lang="en-US" b="1" dirty="0" err="1" smtClean="0"/>
              <a:t>Ottoni</a:t>
            </a:r>
            <a:r>
              <a:rPr lang="en-US" b="1" dirty="0" smtClean="0"/>
              <a:t>-Wilhelm  </a:t>
            </a:r>
            <a:endParaRPr lang="en-US" b="1" dirty="0"/>
          </a:p>
        </p:txBody>
      </p:sp>
      <p:sp>
        <p:nvSpPr>
          <p:cNvPr id="3" name="Content Placeholder 2"/>
          <p:cNvSpPr>
            <a:spLocks noGrp="1"/>
          </p:cNvSpPr>
          <p:nvPr>
            <p:ph sz="quarter" idx="1"/>
          </p:nvPr>
        </p:nvSpPr>
        <p:spPr>
          <a:xfrm>
            <a:off x="301752" y="1527048"/>
            <a:ext cx="8537448" cy="4797552"/>
          </a:xfrm>
        </p:spPr>
        <p:txBody>
          <a:bodyPr>
            <a:normAutofit fontScale="85000" lnSpcReduction="20000"/>
          </a:bodyPr>
          <a:lstStyle/>
          <a:p>
            <a:r>
              <a:rPr lang="en-US" dirty="0" smtClean="0"/>
              <a:t>“First, how might theology </a:t>
            </a:r>
            <a:r>
              <a:rPr lang="en-US" u="sng" dirty="0" smtClean="0"/>
              <a:t>be more intentionally</a:t>
            </a:r>
            <a:r>
              <a:rPr lang="en-US" dirty="0" smtClean="0"/>
              <a:t> related to homiletics?” (29) </a:t>
            </a:r>
          </a:p>
          <a:p>
            <a:r>
              <a:rPr lang="en-US" dirty="0" smtClean="0"/>
              <a:t>“Second, … </a:t>
            </a:r>
            <a:r>
              <a:rPr lang="en-US" u="sng" dirty="0" smtClean="0"/>
              <a:t>The turn to the listener must not</a:t>
            </a:r>
            <a:r>
              <a:rPr lang="en-US" dirty="0" smtClean="0"/>
              <a:t> be narrowly constructed as meeting the private interests and idiosyncratic needs of the individual congregants.” (30)</a:t>
            </a:r>
          </a:p>
          <a:p>
            <a:r>
              <a:rPr lang="en-US" dirty="0" smtClean="0"/>
              <a:t>Thirdly: </a:t>
            </a:r>
            <a:r>
              <a:rPr lang="en-US" u="sng" dirty="0" smtClean="0"/>
              <a:t>With and beyond historical critical</a:t>
            </a:r>
            <a:r>
              <a:rPr lang="en-US" dirty="0" smtClean="0"/>
              <a:t> approaches … “social models based on historical reconstruction contribute to a backward looking perspective on Scripture.” (31) </a:t>
            </a:r>
          </a:p>
          <a:p>
            <a:r>
              <a:rPr lang="en-US" dirty="0" smtClean="0"/>
              <a:t>“Fourth, … why homiletics has not  more fully explored the impact of communications media on written and oral discourse.” </a:t>
            </a:r>
          </a:p>
          <a:p>
            <a:r>
              <a:rPr lang="en-US" dirty="0" smtClean="0"/>
              <a:t>Lastly, the importance of </a:t>
            </a:r>
            <a:r>
              <a:rPr lang="en-US" u="sng" dirty="0" err="1" smtClean="0"/>
              <a:t>intertextuality</a:t>
            </a:r>
            <a:r>
              <a:rPr lang="en-US" u="sng" dirty="0" smtClean="0"/>
              <a:t> and collaborative homiletics</a:t>
            </a:r>
            <a:r>
              <a:rPr lang="en-US" dirty="0" smtClean="0"/>
              <a:t> – a myriad of voices in Scripture and context. (31) </a:t>
            </a:r>
          </a:p>
          <a:p>
            <a:pPr lvl="1"/>
            <a:r>
              <a:rPr lang="en-US" dirty="0" smtClean="0"/>
              <a:t>Rediscover God’s confidence in our ability to engage one another. </a:t>
            </a:r>
          </a:p>
          <a:p>
            <a:pPr lvl="1"/>
            <a:r>
              <a:rPr lang="en-US" i="1" dirty="0" smtClean="0"/>
              <a:t>Particular prophetic theology/preaching</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b="1" dirty="0" smtClean="0"/>
              <a:t>David J Lose</a:t>
            </a:r>
            <a:endParaRPr lang="en-US" b="1" dirty="0"/>
          </a:p>
        </p:txBody>
      </p:sp>
      <p:sp>
        <p:nvSpPr>
          <p:cNvPr id="3" name="Content Placeholder 2"/>
          <p:cNvSpPr>
            <a:spLocks noGrp="1"/>
          </p:cNvSpPr>
          <p:nvPr>
            <p:ph sz="quarter" idx="1"/>
          </p:nvPr>
        </p:nvSpPr>
        <p:spPr>
          <a:xfrm>
            <a:off x="301752" y="1527048"/>
            <a:ext cx="8613648" cy="5102352"/>
          </a:xfrm>
        </p:spPr>
        <p:txBody>
          <a:bodyPr>
            <a:normAutofit fontScale="77500" lnSpcReduction="20000"/>
          </a:bodyPr>
          <a:lstStyle/>
          <a:p>
            <a:r>
              <a:rPr lang="en-US" dirty="0" smtClean="0"/>
              <a:t>The “problem” with preaching should not be </a:t>
            </a:r>
            <a:r>
              <a:rPr lang="en-US" i="1" dirty="0" smtClean="0"/>
              <a:t>fixed</a:t>
            </a:r>
            <a:r>
              <a:rPr lang="en-US" dirty="0" smtClean="0"/>
              <a:t>, but </a:t>
            </a:r>
            <a:r>
              <a:rPr lang="en-US" i="1" dirty="0" smtClean="0"/>
              <a:t>embraced</a:t>
            </a:r>
            <a:r>
              <a:rPr lang="en-US" dirty="0" smtClean="0"/>
              <a:t>! (2-6)</a:t>
            </a:r>
          </a:p>
          <a:p>
            <a:pPr lvl="1"/>
            <a:r>
              <a:rPr lang="en-US" dirty="0" smtClean="0"/>
              <a:t>“… what confronts us is not a problem but a mystery.” (5) </a:t>
            </a:r>
          </a:p>
          <a:p>
            <a:pPr lvl="1"/>
            <a:r>
              <a:rPr lang="en-US" dirty="0" smtClean="0"/>
              <a:t>“We can either continue adapting and refining established techniques or </a:t>
            </a:r>
            <a:r>
              <a:rPr lang="en-US" u="sng" dirty="0" smtClean="0"/>
              <a:t>be willing to call into question our fundamental practices by leaning into and listening carefully to the world in front of us</a:t>
            </a:r>
            <a:r>
              <a:rPr lang="en-US" dirty="0" smtClean="0"/>
              <a:t>.” (6) </a:t>
            </a:r>
          </a:p>
          <a:p>
            <a:r>
              <a:rPr lang="en-US" dirty="0" smtClean="0"/>
              <a:t>Postmodernism</a:t>
            </a:r>
          </a:p>
          <a:p>
            <a:pPr lvl="1"/>
            <a:r>
              <a:rPr lang="en-US" dirty="0" smtClean="0"/>
              <a:t>“… the rediscovery of </a:t>
            </a:r>
            <a:r>
              <a:rPr lang="en-US" u="sng" dirty="0" smtClean="0"/>
              <a:t>a vibrant faith that rests not on objective data but on confessions</a:t>
            </a:r>
            <a:r>
              <a:rPr lang="en-US" dirty="0" smtClean="0"/>
              <a:t>, truth claims, and shared experiences of the Christian community.” (7)</a:t>
            </a:r>
          </a:p>
          <a:p>
            <a:pPr lvl="2">
              <a:buFont typeface="Wingdings"/>
              <a:buChar char="Ø"/>
            </a:pPr>
            <a:r>
              <a:rPr lang="en-US" i="1" dirty="0" smtClean="0"/>
              <a:t>Trinitarian Renaissance: Turn to “</a:t>
            </a:r>
            <a:r>
              <a:rPr lang="en-US" i="1" dirty="0" err="1" smtClean="0"/>
              <a:t>relationality</a:t>
            </a:r>
            <a:r>
              <a:rPr lang="en-US" i="1" dirty="0" smtClean="0"/>
              <a:t>” &amp; “otherness” (</a:t>
            </a:r>
            <a:r>
              <a:rPr lang="en-US" i="1" dirty="0" err="1" smtClean="0"/>
              <a:t>alterity</a:t>
            </a:r>
            <a:r>
              <a:rPr lang="en-US" i="1" dirty="0" smtClean="0"/>
              <a:t>)</a:t>
            </a:r>
            <a:r>
              <a:rPr lang="en-US" dirty="0" smtClean="0"/>
              <a:t> </a:t>
            </a:r>
          </a:p>
          <a:p>
            <a:pPr lvl="2">
              <a:buFont typeface="Wingdings"/>
              <a:buChar char="Ø"/>
            </a:pPr>
            <a:r>
              <a:rPr lang="en-US" dirty="0" smtClean="0"/>
              <a:t>E.g. The shift from “truth as proof” to “truth as confession” .(21)</a:t>
            </a:r>
          </a:p>
          <a:p>
            <a:r>
              <a:rPr lang="en-US" dirty="0" smtClean="0"/>
              <a:t>Secularism </a:t>
            </a:r>
          </a:p>
          <a:p>
            <a:pPr lvl="1"/>
            <a:r>
              <a:rPr lang="en-US" dirty="0" smtClean="0"/>
              <a:t>The loss of transcendence: Where do we find hope? </a:t>
            </a:r>
          </a:p>
          <a:p>
            <a:pPr lvl="2">
              <a:buFont typeface="Wingdings"/>
              <a:buChar char="Ø"/>
            </a:pPr>
            <a:r>
              <a:rPr lang="en-US" i="1" dirty="0" smtClean="0"/>
              <a:t>Materialistic Theology: Reclaiming our ordinary lives as arenas in which … </a:t>
            </a:r>
            <a:endParaRPr lang="en-US" dirty="0" smtClean="0"/>
          </a:p>
          <a:p>
            <a:r>
              <a:rPr lang="en-US" dirty="0" smtClean="0"/>
              <a:t>Pluralism</a:t>
            </a:r>
          </a:p>
          <a:p>
            <a:pPr lvl="1"/>
            <a:r>
              <a:rPr lang="en-US" dirty="0" smtClean="0"/>
              <a:t>The loss of Christian identity, both individual and communal … naming the distinctiveness of Christian identity. </a:t>
            </a:r>
          </a:p>
          <a:p>
            <a:pPr lvl="2">
              <a:buFont typeface="Wingdings"/>
              <a:buChar char="Ø"/>
            </a:pPr>
            <a:r>
              <a:rPr lang="en-US" i="1" dirty="0" smtClean="0"/>
              <a:t>The “gift” of particularity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Paul Scott Wilson</a:t>
            </a:r>
            <a:endParaRPr lang="en-US" b="1" dirty="0"/>
          </a:p>
        </p:txBody>
      </p:sp>
      <p:sp>
        <p:nvSpPr>
          <p:cNvPr id="3" name="Content Placeholder 2"/>
          <p:cNvSpPr>
            <a:spLocks noGrp="1"/>
          </p:cNvSpPr>
          <p:nvPr>
            <p:ph sz="quarter" idx="1"/>
          </p:nvPr>
        </p:nvSpPr>
        <p:spPr>
          <a:xfrm>
            <a:off x="152400" y="1371600"/>
            <a:ext cx="8839200" cy="5257800"/>
          </a:xfrm>
        </p:spPr>
        <p:txBody>
          <a:bodyPr>
            <a:normAutofit fontScale="77500" lnSpcReduction="20000"/>
          </a:bodyPr>
          <a:lstStyle/>
          <a:p>
            <a:r>
              <a:rPr lang="en-US" dirty="0" smtClean="0"/>
              <a:t>“Preaching </a:t>
            </a:r>
            <a:r>
              <a:rPr lang="en-US" u="sng" dirty="0" smtClean="0"/>
              <a:t>needs to be artistic, creative, authentic, apologetic, and contextual, to find ways to speak to a culture whose</a:t>
            </a:r>
            <a:r>
              <a:rPr lang="en-US" dirty="0" smtClean="0"/>
              <a:t> basic values have changed, and to find ways to speak to a culture whose basic values have changed, and to find fresh ways to speak of God.” (xi)</a:t>
            </a:r>
          </a:p>
          <a:p>
            <a:r>
              <a:rPr lang="en-US" dirty="0" smtClean="0"/>
              <a:t>“This is a book about </a:t>
            </a:r>
            <a:r>
              <a:rPr lang="en-US" u="sng" dirty="0" smtClean="0"/>
              <a:t>how to be more imaginative in preaching</a:t>
            </a:r>
            <a:r>
              <a:rPr lang="en-US" dirty="0" smtClean="0"/>
              <a:t>.” (xii)</a:t>
            </a:r>
          </a:p>
          <a:p>
            <a:r>
              <a:rPr lang="en-US" dirty="0" smtClean="0"/>
              <a:t>“Many people may feel that postmodernism is a problem. Another perspective, </a:t>
            </a:r>
            <a:r>
              <a:rPr lang="en-US" u="sng" dirty="0" smtClean="0"/>
              <a:t>one taken here, is that modernism is the problem</a:t>
            </a:r>
            <a:r>
              <a:rPr lang="en-US" dirty="0" smtClean="0"/>
              <a:t>.” (xiv) </a:t>
            </a:r>
          </a:p>
          <a:p>
            <a:r>
              <a:rPr lang="en-US" dirty="0" smtClean="0"/>
              <a:t>Thus: </a:t>
            </a:r>
            <a:r>
              <a:rPr lang="en-US" dirty="0" err="1" smtClean="0"/>
              <a:t>Theopoetic</a:t>
            </a:r>
            <a:r>
              <a:rPr lang="en-US" dirty="0" smtClean="0"/>
              <a:t> preaching: </a:t>
            </a:r>
          </a:p>
          <a:p>
            <a:pPr lvl="1"/>
            <a:r>
              <a:rPr lang="en-US" dirty="0" smtClean="0"/>
              <a:t>Embrace today and speak creatively to changed context </a:t>
            </a:r>
          </a:p>
          <a:p>
            <a:pPr lvl="1"/>
            <a:r>
              <a:rPr lang="en-US" dirty="0" smtClean="0"/>
              <a:t>Appreciation for new understandings in terms of how language works </a:t>
            </a:r>
          </a:p>
          <a:p>
            <a:pPr lvl="1"/>
            <a:r>
              <a:rPr lang="en-US" dirty="0" smtClean="0"/>
              <a:t>Bible can help preachers to recover the poetry of faith</a:t>
            </a:r>
          </a:p>
          <a:p>
            <a:pPr lvl="1"/>
            <a:r>
              <a:rPr lang="en-US" dirty="0" smtClean="0"/>
              <a:t>So that we can speak of God in poetic ways. </a:t>
            </a:r>
          </a:p>
          <a:p>
            <a:r>
              <a:rPr lang="en-US" dirty="0" smtClean="0"/>
              <a:t>In sum: “… encourage imagination for prophetic and poetic speech.” (xvi)</a:t>
            </a:r>
          </a:p>
          <a:p>
            <a:r>
              <a:rPr lang="en-US" dirty="0" smtClean="0"/>
              <a:t>On: </a:t>
            </a:r>
          </a:p>
          <a:p>
            <a:pPr lvl="1"/>
            <a:r>
              <a:rPr lang="en-US" dirty="0" smtClean="0"/>
              <a:t>Beauty and Unity: Preaching as Poetry in an Age of Math – The Beauty of Faith</a:t>
            </a:r>
          </a:p>
          <a:p>
            <a:pPr lvl="1"/>
            <a:r>
              <a:rPr lang="en-US" dirty="0" smtClean="0"/>
              <a:t>Goodness as Relationship: Preaching as an Act of Goodness not being (that) relative  </a:t>
            </a:r>
          </a:p>
          <a:p>
            <a:pPr lvl="1"/>
            <a:r>
              <a:rPr lang="en-US" dirty="0" smtClean="0"/>
              <a:t>Truth and Transformation: Preaching Truth </a:t>
            </a:r>
            <a:r>
              <a:rPr lang="en-US" i="1" dirty="0" smtClean="0"/>
              <a:t>as</a:t>
            </a:r>
            <a:r>
              <a:rPr lang="en-US" dirty="0" smtClean="0"/>
              <a:t> Event </a:t>
            </a:r>
            <a:r>
              <a:rPr lang="en-US" i="1" dirty="0" smtClean="0"/>
              <a:t>and</a:t>
            </a:r>
            <a:r>
              <a:rPr lang="en-US" dirty="0" smtClean="0"/>
              <a:t> Worship </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838</TotalTime>
  <Words>3578</Words>
  <Application>Microsoft Office PowerPoint</Application>
  <PresentationFormat>On-screen Show (4:3)</PresentationFormat>
  <Paragraphs>320</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Civic</vt:lpstr>
      <vt:lpstr>New Trends and Developments in Preaching  – Especially in South Africa </vt:lpstr>
      <vt:lpstr>Contents (structure)</vt:lpstr>
      <vt:lpstr>1. Introduction</vt:lpstr>
      <vt:lpstr>2. Contemporary Reflections on Trends, Developments and Expectations </vt:lpstr>
      <vt:lpstr>Thomas Long </vt:lpstr>
      <vt:lpstr>John S McClure</vt:lpstr>
      <vt:lpstr>Dawn Ottoni-Wilhelm  </vt:lpstr>
      <vt:lpstr>David J Lose</vt:lpstr>
      <vt:lpstr>Paul Scott Wilson</vt:lpstr>
      <vt:lpstr>Gerrit F Immink</vt:lpstr>
      <vt:lpstr>PowerPoint Presentation</vt:lpstr>
      <vt:lpstr>Stephen I Wright</vt:lpstr>
      <vt:lpstr>Geoffrey Stevenson: Paul Johns</vt:lpstr>
      <vt:lpstr>In Short: </vt:lpstr>
      <vt:lpstr>3. Crisis in Preaching?</vt:lpstr>
      <vt:lpstr>Brueggemann</vt:lpstr>
      <vt:lpstr>Paul Scott Wilson</vt:lpstr>
      <vt:lpstr>RSA: </vt:lpstr>
      <vt:lpstr>In short: </vt:lpstr>
      <vt:lpstr>4. Prophetic Preaching?</vt:lpstr>
      <vt:lpstr>Hennie Pieterse</vt:lpstr>
      <vt:lpstr>Fritz de Wet</vt:lpstr>
      <vt:lpstr>Johan Cilliers</vt:lpstr>
      <vt:lpstr>Allan Boesak</vt:lpstr>
      <vt:lpstr>Reflections on the Above?</vt:lpstr>
      <vt:lpstr>Conclusion:</vt:lpstr>
      <vt:lpstr>7. Bibliography: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Trends and Developments in Preaching  – Especially in South Africa</dc:title>
  <dc:creator>Batt, Joanie &lt;jcab@sun.ac.za&gt;</dc:creator>
  <cp:lastModifiedBy>Batt, Joanie &lt;jcab@sun.ac.za&gt;</cp:lastModifiedBy>
  <cp:revision>35</cp:revision>
  <dcterms:created xsi:type="dcterms:W3CDTF">2006-08-16T00:00:00Z</dcterms:created>
  <dcterms:modified xsi:type="dcterms:W3CDTF">2015-03-25T11:03:47Z</dcterms:modified>
</cp:coreProperties>
</file>