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89" r:id="rId2"/>
    <p:sldId id="290" r:id="rId3"/>
    <p:sldId id="291"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93" r:id="rId22"/>
    <p:sldId id="294" r:id="rId23"/>
    <p:sldId id="295" r:id="rId24"/>
    <p:sldId id="296" r:id="rId25"/>
    <p:sldId id="297" r:id="rId26"/>
    <p:sldId id="298" r:id="rId27"/>
    <p:sldId id="299" r:id="rId28"/>
    <p:sldId id="300" r:id="rId29"/>
    <p:sldId id="301" r:id="rId30"/>
    <p:sldId id="302" r:id="rId31"/>
    <p:sldId id="282" r:id="rId32"/>
    <p:sldId id="283" r:id="rId33"/>
    <p:sldId id="284" r:id="rId34"/>
    <p:sldId id="303" r:id="rId35"/>
    <p:sldId id="285" r:id="rId36"/>
    <p:sldId id="286" r:id="rId37"/>
    <p:sldId id="287" r:id="rId38"/>
    <p:sldId id="288" r:id="rId3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ais, F, Dr &lt;jfm@sun.ac.za&gt;" initials="MFD&lt;" lastIdx="1" clrIdx="0">
    <p:extLst>
      <p:ext uri="{19B8F6BF-5375-455C-9EA6-DF929625EA0E}">
        <p15:presenceInfo xmlns:p15="http://schemas.microsoft.com/office/powerpoint/2012/main" userId="S-1-5-21-1214440339-602609370-839522115-59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3632"/>
  </p:normalViewPr>
  <p:slideViewPr>
    <p:cSldViewPr snapToGrid="0" snapToObjects="1">
      <p:cViewPr varScale="1">
        <p:scale>
          <a:sx n="35" d="100"/>
          <a:sy n="35" d="100"/>
        </p:scale>
        <p:origin x="127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2018767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1" dirty="0" smtClean="0"/>
              <a:t>Background of this study:</a:t>
            </a:r>
          </a:p>
          <a:p>
            <a:r>
              <a:rPr lang="en-ZA" dirty="0" smtClean="0"/>
              <a:t>Five</a:t>
            </a:r>
            <a:r>
              <a:rPr lang="en-ZA" baseline="0" dirty="0" smtClean="0"/>
              <a:t> years of experimentation on missional formation.</a:t>
            </a:r>
          </a:p>
          <a:p>
            <a:r>
              <a:rPr lang="en-ZA" baseline="0" dirty="0" smtClean="0"/>
              <a:t>Strand Street ELC congregation second oldest congregation in SA- 4 year experiment in formation of the leadership</a:t>
            </a:r>
            <a:endParaRPr lang="en-ZA" dirty="0" smtClean="0"/>
          </a:p>
          <a:p>
            <a:r>
              <a:rPr lang="en-ZA" dirty="0" smtClean="0"/>
              <a:t>2012-2016 visitation reports of the Cape Synod shows two different pictures</a:t>
            </a:r>
          </a:p>
          <a:p>
            <a:r>
              <a:rPr lang="en-ZA" b="1" dirty="0" smtClean="0"/>
              <a:t>2012- </a:t>
            </a:r>
            <a:r>
              <a:rPr lang="en-ZA" dirty="0" smtClean="0"/>
              <a:t>report Seven conflict</a:t>
            </a:r>
            <a:r>
              <a:rPr lang="en-ZA" baseline="0" dirty="0" smtClean="0"/>
              <a:t> areas were identified</a:t>
            </a:r>
          </a:p>
          <a:p>
            <a:r>
              <a:rPr lang="en-ZA" dirty="0" smtClean="0"/>
              <a:t>“the </a:t>
            </a:r>
            <a:r>
              <a:rPr lang="en-ZA" b="1" dirty="0" smtClean="0"/>
              <a:t>conflicted/poisonous atmosphere in the offices </a:t>
            </a:r>
            <a:r>
              <a:rPr lang="en-ZA" dirty="0" smtClean="0"/>
              <a:t>of the congregation. The </a:t>
            </a:r>
            <a:r>
              <a:rPr lang="en-ZA" b="1" dirty="0" smtClean="0"/>
              <a:t>power struggles </a:t>
            </a:r>
            <a:r>
              <a:rPr lang="en-ZA" dirty="0" smtClean="0"/>
              <a:t>between the factions within the church committee have infected the staff and they no longer seem to be working for the better functioning of the congregation”</a:t>
            </a:r>
          </a:p>
          <a:p>
            <a:r>
              <a:rPr lang="en-ZA" b="1" dirty="0" smtClean="0"/>
              <a:t>serious misbehaviour and abusive treatment </a:t>
            </a:r>
            <a:r>
              <a:rPr lang="en-ZA" dirty="0" smtClean="0"/>
              <a:t>of others was part of the repertoire of one member of the staff in particular</a:t>
            </a:r>
          </a:p>
          <a:p>
            <a:r>
              <a:rPr lang="en-ZA" b="1" dirty="0" smtClean="0"/>
              <a:t>gossiping</a:t>
            </a:r>
            <a:r>
              <a:rPr lang="en-ZA" dirty="0" smtClean="0"/>
              <a:t>, especially if it involves information of a confidential nature</a:t>
            </a:r>
          </a:p>
          <a:p>
            <a:endParaRPr lang="en-ZA" dirty="0" smtClean="0"/>
          </a:p>
          <a:p>
            <a:r>
              <a:rPr lang="en-ZA" dirty="0" smtClean="0"/>
              <a:t>Intervention:  conflict</a:t>
            </a:r>
            <a:r>
              <a:rPr lang="en-ZA" baseline="0" dirty="0" smtClean="0"/>
              <a:t> resolution was suggested-but I declined the opportunity. I read the report and concluded that we have a congregation with a </a:t>
            </a:r>
            <a:r>
              <a:rPr lang="en-ZA" b="1" baseline="0" dirty="0" smtClean="0"/>
              <a:t>chronic conflict culture- therefore I suggested an </a:t>
            </a:r>
            <a:r>
              <a:rPr lang="en-ZA" baseline="0" dirty="0" smtClean="0"/>
              <a:t> </a:t>
            </a:r>
            <a:r>
              <a:rPr lang="en-ZA" dirty="0" smtClean="0"/>
              <a:t>intention formational proses that taught leadership </a:t>
            </a:r>
            <a:r>
              <a:rPr lang="en-ZA" baseline="0" dirty="0" smtClean="0"/>
              <a:t>new habits- 3years I have spend time with leadership guiding them into a new lifestyle. I expose them to new habits with the intention to replace the toxic habits. </a:t>
            </a:r>
          </a:p>
          <a:p>
            <a:endParaRPr lang="en-ZA" baseline="0" dirty="0" smtClean="0"/>
          </a:p>
          <a:p>
            <a:r>
              <a:rPr lang="en-ZA" baseline="0" dirty="0" smtClean="0"/>
              <a:t>In the fourth year I did a </a:t>
            </a:r>
            <a:r>
              <a:rPr lang="en-ZA" b="1" baseline="0" dirty="0" err="1" smtClean="0"/>
              <a:t>focusgroup</a:t>
            </a:r>
            <a:r>
              <a:rPr lang="en-ZA" baseline="0" dirty="0" smtClean="0"/>
              <a:t> interview with them and spend time to </a:t>
            </a:r>
            <a:r>
              <a:rPr lang="en-ZA" baseline="0" dirty="0" err="1" smtClean="0"/>
              <a:t>analise</a:t>
            </a:r>
            <a:r>
              <a:rPr lang="en-ZA" baseline="0" dirty="0" smtClean="0"/>
              <a:t> it using </a:t>
            </a:r>
            <a:r>
              <a:rPr lang="en-ZA" baseline="0" dirty="0" err="1" smtClean="0"/>
              <a:t>ALTASTi</a:t>
            </a:r>
            <a:endParaRPr lang="en-ZA" baseline="0" dirty="0" smtClean="0"/>
          </a:p>
          <a:p>
            <a:r>
              <a:rPr lang="en-ZA" baseline="0" dirty="0" smtClean="0"/>
              <a:t>Form  what </a:t>
            </a:r>
            <a:r>
              <a:rPr lang="en-ZA" baseline="0" dirty="0" err="1" smtClean="0"/>
              <a:t>analises</a:t>
            </a:r>
            <a:r>
              <a:rPr lang="en-ZA" baseline="0" dirty="0" smtClean="0"/>
              <a:t> I have constructed 10 statements on missional formation.</a:t>
            </a:r>
          </a:p>
          <a:p>
            <a:r>
              <a:rPr lang="en-ZA" baseline="0" dirty="0" smtClean="0"/>
              <a:t>After four years the synod did a visitation again.</a:t>
            </a:r>
            <a:endParaRPr lang="en-ZA" dirty="0" smtClean="0"/>
          </a:p>
          <a:p>
            <a:r>
              <a:rPr lang="en-ZA" b="1" dirty="0" smtClean="0"/>
              <a:t>2016 report</a:t>
            </a:r>
          </a:p>
          <a:p>
            <a:r>
              <a:rPr lang="en-ZA" dirty="0" smtClean="0"/>
              <a:t>Focus on mission, member of ICP-networking with other churches</a:t>
            </a:r>
            <a:r>
              <a:rPr lang="en-ZA" baseline="0" dirty="0" smtClean="0"/>
              <a:t> in the City Bowl</a:t>
            </a:r>
          </a:p>
          <a:p>
            <a:r>
              <a:rPr lang="en-ZA" baseline="0" dirty="0" smtClean="0"/>
              <a:t>Children ministry is growing</a:t>
            </a:r>
          </a:p>
          <a:p>
            <a:r>
              <a:rPr lang="en-ZA" baseline="0" dirty="0" smtClean="0"/>
              <a:t>They celebrate the fact that they are becoming Rainbow-congregation-revering to the cultural mix in membership</a:t>
            </a:r>
          </a:p>
          <a:p>
            <a:r>
              <a:rPr lang="en-ZA" baseline="0" dirty="0" smtClean="0"/>
              <a:t>Challenges are mentioned </a:t>
            </a:r>
            <a:r>
              <a:rPr lang="en-ZA" b="1" baseline="0" dirty="0" smtClean="0"/>
              <a:t>but no reverence to conflict</a:t>
            </a:r>
            <a:endParaRPr lang="en-ZA" b="1" dirty="0" smtClean="0"/>
          </a:p>
          <a:p>
            <a:endParaRPr lang="en-ZA" dirty="0" smtClean="0"/>
          </a:p>
          <a:p>
            <a:endParaRPr lang="en-ZA" dirty="0"/>
          </a:p>
        </p:txBody>
      </p:sp>
      <p:sp>
        <p:nvSpPr>
          <p:cNvPr id="4" name="Slide Number Placeholder 3"/>
          <p:cNvSpPr>
            <a:spLocks noGrp="1"/>
          </p:cNvSpPr>
          <p:nvPr>
            <p:ph type="sldNum" sz="quarter" idx="10"/>
          </p:nvPr>
        </p:nvSpPr>
        <p:spPr/>
        <p:txBody>
          <a:bodyPr/>
          <a:lstStyle/>
          <a:p>
            <a:fld id="{7EF147C4-E07C-498A-A0A7-36E3381DABC3}" type="slidenum">
              <a:rPr lang="en-ZA" smtClean="0"/>
              <a:t>4</a:t>
            </a:fld>
            <a:endParaRPr lang="en-ZA"/>
          </a:p>
        </p:txBody>
      </p:sp>
    </p:spTree>
    <p:extLst>
      <p:ext uri="{BB962C8B-B14F-4D97-AF65-F5344CB8AC3E}">
        <p14:creationId xmlns:p14="http://schemas.microsoft.com/office/powerpoint/2010/main" val="600202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15000"/>
              </a:lnSpc>
              <a:spcAft>
                <a:spcPts val="0"/>
              </a:spcAft>
            </a:pPr>
            <a:r>
              <a:rPr lang="en-ZA" sz="1200" b="1" dirty="0" err="1" smtClean="0">
                <a:effectLst/>
                <a:latin typeface="Arial" panose="020B0604020202020204" pitchFamily="34" charset="0"/>
                <a:ea typeface="Arial Unicode MS"/>
                <a:cs typeface="Times New Roman" panose="02020603050405020304" pitchFamily="18" charset="0"/>
              </a:rPr>
              <a:t>Scharmer</a:t>
            </a:r>
            <a:r>
              <a:rPr lang="en-ZA" sz="1200" b="1" dirty="0" smtClean="0">
                <a:effectLst/>
                <a:latin typeface="Arial" panose="020B0604020202020204" pitchFamily="34" charset="0"/>
                <a:ea typeface="Arial Unicode MS"/>
                <a:cs typeface="Times New Roman" panose="02020603050405020304" pitchFamily="18" charset="0"/>
              </a:rPr>
              <a:t> </a:t>
            </a:r>
            <a:r>
              <a:rPr lang="en-ZA" sz="1200" b="1" dirty="0" err="1" smtClean="0">
                <a:effectLst/>
                <a:latin typeface="Arial" panose="020B0604020202020204" pitchFamily="34" charset="0"/>
                <a:ea typeface="Arial Unicode MS"/>
                <a:cs typeface="Times New Roman" panose="02020603050405020304" pitchFamily="18" charset="0"/>
              </a:rPr>
              <a:t>Luister</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ZA" sz="1200" b="1" dirty="0" smtClean="0">
                <a:effectLst/>
                <a:latin typeface="Arial" panose="020B0604020202020204" pitchFamily="34" charset="0"/>
                <a:ea typeface="Arial Unicode MS"/>
                <a:cs typeface="Times New Roman" panose="02020603050405020304" pitchFamily="18" charset="0"/>
              </a:rPr>
              <a:t>Field of attention</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ZA" sz="1200" dirty="0" smtClean="0">
                <a:solidFill>
                  <a:srgbClr val="FF0000"/>
                </a:solidFill>
                <a:effectLst/>
                <a:latin typeface="Arial" panose="020B0604020202020204" pitchFamily="34" charset="0"/>
                <a:ea typeface="Arial Unicode MS"/>
                <a:cs typeface="Times New Roman" panose="02020603050405020304" pitchFamily="18" charset="0"/>
              </a:rPr>
              <a:t>1.Downloading expecting others to listen to me	I-in-me</a:t>
            </a:r>
          </a:p>
          <a:p>
            <a:pPr marL="457200">
              <a:lnSpc>
                <a:spcPct val="115000"/>
              </a:lnSpc>
              <a:spcAft>
                <a:spcPts val="0"/>
              </a:spcAft>
            </a:pPr>
            <a:r>
              <a:rPr lang="en-ZA" sz="12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Then…they became open to new facts-others may</a:t>
            </a:r>
            <a:r>
              <a:rPr lang="en-ZA" sz="1200" baseline="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have different views, I might not agree but will listen and learn</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ZA" sz="1200" dirty="0" smtClean="0">
                <a:solidFill>
                  <a:srgbClr val="17365D"/>
                </a:solidFill>
                <a:effectLst/>
                <a:latin typeface="Arial" panose="020B0604020202020204" pitchFamily="34" charset="0"/>
                <a:ea typeface="Arial Unicode MS"/>
                <a:cs typeface="Times New Roman" panose="02020603050405020304" pitchFamily="18" charset="0"/>
              </a:rPr>
              <a:t>2.Factual listening </a:t>
            </a:r>
            <a:r>
              <a:rPr lang="en-ZA" sz="1100" dirty="0" smtClean="0">
                <a:solidFill>
                  <a:schemeClr val="tx1"/>
                </a:solidFill>
                <a:effectLst/>
                <a:latin typeface="Calibri" panose="020F0502020204030204" pitchFamily="34" charset="0"/>
                <a:ea typeface="Arial Unicode MS"/>
                <a:cs typeface="Times New Roman" panose="02020603050405020304" pitchFamily="18" charset="0"/>
              </a:rPr>
              <a:t>			</a:t>
            </a:r>
            <a:r>
              <a:rPr lang="en-ZA" sz="1200" dirty="0" smtClean="0">
                <a:solidFill>
                  <a:srgbClr val="17365D"/>
                </a:solidFill>
                <a:effectLst/>
                <a:latin typeface="Arial" panose="020B0604020202020204" pitchFamily="34" charset="0"/>
                <a:ea typeface="Arial Unicode MS"/>
                <a:cs typeface="Times New Roman" panose="02020603050405020304" pitchFamily="18" charset="0"/>
              </a:rPr>
              <a:t>I-in-it</a:t>
            </a:r>
          </a:p>
          <a:p>
            <a:pPr marL="457200">
              <a:lnSpc>
                <a:spcPct val="115000"/>
              </a:lnSpc>
              <a:spcAft>
                <a:spcPts val="0"/>
              </a:spcAft>
            </a:pPr>
            <a:r>
              <a:rPr lang="en-ZA" sz="120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Then… people</a:t>
            </a:r>
            <a:r>
              <a:rPr lang="en-ZA" sz="1200" baseline="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a:t>
            </a:r>
            <a:r>
              <a:rPr lang="en-ZA" sz="1200" baseline="0" dirty="0" err="1"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strat</a:t>
            </a:r>
            <a:r>
              <a:rPr lang="en-ZA" sz="1200" baseline="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to </a:t>
            </a:r>
            <a:r>
              <a:rPr lang="en-ZA" sz="1200" baseline="0" dirty="0" err="1"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repond</a:t>
            </a:r>
            <a:r>
              <a:rPr lang="en-ZA" sz="1200" baseline="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in empathy… relations started to heal</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ZA" sz="1200" dirty="0" smtClean="0">
                <a:solidFill>
                  <a:srgbClr val="17365D"/>
                </a:solidFill>
                <a:effectLst/>
                <a:latin typeface="Arial" panose="020B0604020202020204" pitchFamily="34" charset="0"/>
                <a:ea typeface="Arial Unicode MS"/>
                <a:cs typeface="Times New Roman" panose="02020603050405020304" pitchFamily="18" charset="0"/>
              </a:rPr>
              <a:t>3.Empathetic </a:t>
            </a:r>
            <a:r>
              <a:rPr lang="en-ZA" sz="1100" baseline="0" dirty="0" smtClean="0">
                <a:solidFill>
                  <a:schemeClr val="tx1"/>
                </a:solidFill>
                <a:effectLst/>
                <a:latin typeface="Calibri" panose="020F0502020204030204" pitchFamily="34" charset="0"/>
                <a:ea typeface="Arial Unicode MS"/>
                <a:cs typeface="Times New Roman" panose="02020603050405020304" pitchFamily="18" charset="0"/>
              </a:rPr>
              <a:t>     			</a:t>
            </a:r>
            <a:r>
              <a:rPr lang="en-ZA" sz="1200" dirty="0" smtClean="0">
                <a:solidFill>
                  <a:srgbClr val="17365D"/>
                </a:solidFill>
                <a:effectLst/>
                <a:latin typeface="Arial" panose="020B0604020202020204" pitchFamily="34" charset="0"/>
                <a:ea typeface="Arial Unicode MS"/>
                <a:cs typeface="Times New Roman" panose="02020603050405020304" pitchFamily="18" charset="0"/>
              </a:rPr>
              <a:t>I-in-you</a:t>
            </a:r>
          </a:p>
          <a:p>
            <a:pPr marL="457200">
              <a:lnSpc>
                <a:spcPct val="115000"/>
              </a:lnSpc>
              <a:spcAft>
                <a:spcPts val="0"/>
              </a:spcAft>
            </a:pPr>
            <a:r>
              <a:rPr lang="en-ZA" sz="120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And then they</a:t>
            </a:r>
            <a:r>
              <a:rPr lang="en-ZA" sz="1200" baseline="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became aware of a voice teaching them about  a </a:t>
            </a:r>
            <a:r>
              <a:rPr lang="en-ZA" sz="1200" baseline="0" dirty="0" err="1"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diffirent</a:t>
            </a:r>
            <a:r>
              <a:rPr lang="en-ZA" sz="1200" baseline="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future </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ZA" sz="1200" dirty="0" smtClean="0">
                <a:solidFill>
                  <a:srgbClr val="FFC000"/>
                </a:solidFill>
                <a:effectLst/>
                <a:latin typeface="Arial" panose="020B0604020202020204" pitchFamily="34" charset="0"/>
                <a:ea typeface="Arial Unicode MS"/>
                <a:cs typeface="Times New Roman" panose="02020603050405020304" pitchFamily="18" charset="0"/>
              </a:rPr>
              <a:t>4. Generative</a:t>
            </a:r>
            <a:r>
              <a:rPr lang="en-ZA" sz="1100" dirty="0" smtClean="0">
                <a:solidFill>
                  <a:schemeClr val="tx1"/>
                </a:solidFill>
                <a:effectLst/>
                <a:latin typeface="Calibri" panose="020F0502020204030204" pitchFamily="34" charset="0"/>
                <a:ea typeface="Arial Unicode MS"/>
                <a:cs typeface="Times New Roman" panose="02020603050405020304" pitchFamily="18" charset="0"/>
              </a:rPr>
              <a:t>			</a:t>
            </a:r>
            <a:r>
              <a:rPr lang="en-ZA" sz="1200" dirty="0" smtClean="0">
                <a:solidFill>
                  <a:srgbClr val="FFC000"/>
                </a:solidFill>
                <a:effectLst/>
                <a:latin typeface="Arial" panose="020B0604020202020204" pitchFamily="34" charset="0"/>
                <a:ea typeface="Arial Unicode MS"/>
                <a:cs typeface="Times New Roman" panose="02020603050405020304" pitchFamily="18" charset="0"/>
              </a:rPr>
              <a:t>I-in-now</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smtClean="0"/>
          </a:p>
          <a:p>
            <a:endParaRPr lang="nl-NL" dirty="0" smtClean="0"/>
          </a:p>
          <a:p>
            <a:endParaRPr lang="nl-NL" dirty="0" smtClean="0"/>
          </a:p>
          <a:p>
            <a:r>
              <a:rPr lang="nl-NL" dirty="0" smtClean="0"/>
              <a:t>Die patroon van die U-teorie soos hierbo beskrywe is wetmatig, jy kan met ander woorde nie spring van die 1 na 4 nie, maar moet deur intensionale (self)begeleiding deur die proses werk.  Die data van my gevallestudie het dit onomwonde bevestig en strook met 100de voorbeelde uit Communitas se begeleiding van prosesse. In die geval van die gevallestudie het leiersgroep vlak 4: Generatiewe luister, na 2 jaar se inoefening van gewoontes, bereik en kon hulle begin om oor hulle identiteit as ‘n geskenk vir die toekoms begin praat. Die implikasie is dat indien daar inligting na mense gekommunikeer word oor bv die toekoms en die koninkryk se ideale van ‘n nuwe mensheid, maar die “gehoor” is primer in die eerste vlak van luister-“ I-in-me”, is hulle vermoë om die boodskap te hoor byna nul, hulle luister maar is eintlik afwesig. Ek dink dit beskryf tot ‘n groot mate wat al vir baie lank in kerke gebeur, ons verduidelik die evangelie en die visie van die Koninkryk maar mense hoor dit nie, dan is ons gewoonte om dit weer  te verduidelik wat sonder dat ons dit bedoel mense immuun maak teen die boodskap. </a:t>
            </a:r>
            <a:endParaRPr lang="en-ZA" dirty="0"/>
          </a:p>
        </p:txBody>
      </p:sp>
      <p:sp>
        <p:nvSpPr>
          <p:cNvPr id="4" name="Slide Number Placeholder 3"/>
          <p:cNvSpPr>
            <a:spLocks noGrp="1"/>
          </p:cNvSpPr>
          <p:nvPr>
            <p:ph type="sldNum" sz="quarter" idx="10"/>
          </p:nvPr>
        </p:nvSpPr>
        <p:spPr/>
        <p:txBody>
          <a:bodyPr/>
          <a:lstStyle/>
          <a:p>
            <a:fld id="{7EF147C4-E07C-498A-A0A7-36E3381DABC3}" type="slidenum">
              <a:rPr lang="en-ZA" smtClean="0"/>
              <a:t>13</a:t>
            </a:fld>
            <a:endParaRPr lang="en-ZA"/>
          </a:p>
        </p:txBody>
      </p:sp>
    </p:spTree>
    <p:extLst>
      <p:ext uri="{BB962C8B-B14F-4D97-AF65-F5344CB8AC3E}">
        <p14:creationId xmlns:p14="http://schemas.microsoft.com/office/powerpoint/2010/main" val="136693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	</a:t>
            </a:r>
            <a:r>
              <a:rPr lang="en-ZA" dirty="0" err="1" smtClean="0"/>
              <a:t>Brein</a:t>
            </a:r>
            <a:r>
              <a:rPr lang="en-ZA" dirty="0" smtClean="0"/>
              <a:t> </a:t>
            </a:r>
            <a:r>
              <a:rPr lang="en-ZA" dirty="0" err="1" smtClean="0"/>
              <a:t>stam</a:t>
            </a:r>
            <a:r>
              <a:rPr lang="en-ZA" dirty="0" smtClean="0"/>
              <a:t> of </a:t>
            </a:r>
            <a:r>
              <a:rPr lang="en-ZA" dirty="0" err="1" smtClean="0"/>
              <a:t>Reptiel</a:t>
            </a:r>
            <a:r>
              <a:rPr lang="en-ZA" dirty="0" smtClean="0"/>
              <a:t> </a:t>
            </a:r>
            <a:r>
              <a:rPr lang="en-ZA" dirty="0" err="1" smtClean="0"/>
              <a:t>brein</a:t>
            </a:r>
            <a:r>
              <a:rPr lang="en-ZA" dirty="0" smtClean="0"/>
              <a:t>:  	</a:t>
            </a:r>
            <a:r>
              <a:rPr lang="en-ZA" dirty="0" err="1" smtClean="0"/>
              <a:t>Emosie</a:t>
            </a:r>
            <a:r>
              <a:rPr lang="en-ZA" dirty="0" smtClean="0"/>
              <a:t> </a:t>
            </a:r>
            <a:r>
              <a:rPr lang="en-ZA" dirty="0" err="1" smtClean="0"/>
              <a:t>en</a:t>
            </a:r>
            <a:r>
              <a:rPr lang="en-ZA" dirty="0" smtClean="0"/>
              <a:t> </a:t>
            </a:r>
            <a:r>
              <a:rPr lang="en-ZA" dirty="0" err="1" smtClean="0"/>
              <a:t>aksie</a:t>
            </a:r>
            <a:endParaRPr lang="en-ZA" dirty="0" smtClean="0"/>
          </a:p>
          <a:p>
            <a:r>
              <a:rPr lang="en-ZA" dirty="0" smtClean="0"/>
              <a:t>•	</a:t>
            </a:r>
            <a:r>
              <a:rPr lang="en-ZA" dirty="0" err="1" smtClean="0"/>
              <a:t>Limbiese</a:t>
            </a:r>
            <a:r>
              <a:rPr lang="en-ZA" dirty="0" smtClean="0"/>
              <a:t> </a:t>
            </a:r>
            <a:r>
              <a:rPr lang="en-ZA" dirty="0" err="1" smtClean="0"/>
              <a:t>brein</a:t>
            </a:r>
            <a:r>
              <a:rPr lang="en-ZA" dirty="0" smtClean="0"/>
              <a:t> of “Mammal”:	</a:t>
            </a:r>
            <a:r>
              <a:rPr lang="en-ZA" dirty="0" err="1" smtClean="0"/>
              <a:t>sekuriteit</a:t>
            </a:r>
            <a:r>
              <a:rPr lang="en-ZA" dirty="0" smtClean="0"/>
              <a:t> </a:t>
            </a:r>
            <a:r>
              <a:rPr lang="en-ZA" dirty="0" err="1" smtClean="0"/>
              <a:t>en</a:t>
            </a:r>
            <a:r>
              <a:rPr lang="en-ZA" dirty="0" smtClean="0"/>
              <a:t> </a:t>
            </a:r>
            <a:r>
              <a:rPr lang="en-ZA" dirty="0" err="1" smtClean="0"/>
              <a:t>relasies</a:t>
            </a:r>
            <a:endParaRPr lang="en-ZA" dirty="0" smtClean="0"/>
          </a:p>
          <a:p>
            <a:r>
              <a:rPr lang="en-ZA" dirty="0" smtClean="0"/>
              <a:t>•	Neocortex:		</a:t>
            </a:r>
            <a:r>
              <a:rPr lang="en-ZA" dirty="0" err="1" smtClean="0"/>
              <a:t>Vertroue</a:t>
            </a:r>
            <a:r>
              <a:rPr lang="en-ZA" dirty="0" smtClean="0"/>
              <a:t> </a:t>
            </a:r>
            <a:r>
              <a:rPr lang="en-ZA" dirty="0" err="1" smtClean="0"/>
              <a:t>en</a:t>
            </a:r>
            <a:r>
              <a:rPr lang="en-ZA" dirty="0" smtClean="0"/>
              <a:t> </a:t>
            </a:r>
            <a:r>
              <a:rPr lang="en-ZA" dirty="0" err="1" smtClean="0"/>
              <a:t>vermoë</a:t>
            </a:r>
            <a:r>
              <a:rPr lang="en-ZA" dirty="0" smtClean="0"/>
              <a:t> om </a:t>
            </a:r>
            <a:r>
              <a:rPr lang="en-ZA" dirty="0" err="1" smtClean="0"/>
              <a:t>groter</a:t>
            </a:r>
            <a:r>
              <a:rPr lang="en-ZA" dirty="0" smtClean="0"/>
              <a:t> </a:t>
            </a:r>
            <a:r>
              <a:rPr lang="en-ZA" dirty="0" err="1" smtClean="0"/>
              <a:t>prentjie</a:t>
            </a:r>
            <a:r>
              <a:rPr lang="en-ZA" dirty="0" smtClean="0"/>
              <a:t> </a:t>
            </a:r>
            <a:r>
              <a:rPr lang="en-ZA" dirty="0" err="1" smtClean="0"/>
              <a:t>te</a:t>
            </a:r>
            <a:r>
              <a:rPr lang="en-ZA" dirty="0" smtClean="0"/>
              <a:t> </a:t>
            </a:r>
            <a:r>
              <a:rPr lang="en-ZA" dirty="0" err="1" smtClean="0"/>
              <a:t>sien</a:t>
            </a:r>
            <a:endParaRPr lang="en-ZA" dirty="0" smtClean="0"/>
          </a:p>
          <a:p>
            <a:endParaRPr lang="en-ZA" dirty="0" smtClean="0"/>
          </a:p>
          <a:p>
            <a:endParaRPr lang="en-ZA" dirty="0" smtClean="0"/>
          </a:p>
          <a:p>
            <a:r>
              <a:rPr lang="en-ZA" dirty="0" smtClean="0"/>
              <a:t>Die </a:t>
            </a:r>
            <a:r>
              <a:rPr lang="en-ZA" dirty="0" err="1" smtClean="0"/>
              <a:t>ooreenstemming</a:t>
            </a:r>
            <a:r>
              <a:rPr lang="en-ZA" dirty="0" smtClean="0"/>
              <a:t> met </a:t>
            </a:r>
            <a:r>
              <a:rPr lang="en-ZA" dirty="0" err="1" smtClean="0"/>
              <a:t>Scharmer</a:t>
            </a:r>
            <a:r>
              <a:rPr lang="en-ZA" dirty="0" smtClean="0"/>
              <a:t> </a:t>
            </a:r>
            <a:r>
              <a:rPr lang="en-ZA" dirty="0" err="1" smtClean="0"/>
              <a:t>sou</a:t>
            </a:r>
            <a:r>
              <a:rPr lang="en-ZA" dirty="0" smtClean="0"/>
              <a:t> </a:t>
            </a:r>
            <a:r>
              <a:rPr lang="en-ZA" dirty="0" err="1" smtClean="0"/>
              <a:t>soos</a:t>
            </a:r>
            <a:r>
              <a:rPr lang="en-ZA" dirty="0" smtClean="0"/>
              <a:t> </a:t>
            </a:r>
            <a:r>
              <a:rPr lang="en-ZA" dirty="0" err="1" smtClean="0"/>
              <a:t>volg</a:t>
            </a:r>
            <a:r>
              <a:rPr lang="en-ZA" dirty="0" smtClean="0"/>
              <a:t> </a:t>
            </a:r>
            <a:r>
              <a:rPr lang="en-ZA" dirty="0" err="1" smtClean="0"/>
              <a:t>gemaak</a:t>
            </a:r>
            <a:r>
              <a:rPr lang="en-ZA" dirty="0" smtClean="0"/>
              <a:t> </a:t>
            </a:r>
            <a:r>
              <a:rPr lang="en-ZA" dirty="0" err="1" smtClean="0"/>
              <a:t>kon</a:t>
            </a:r>
            <a:r>
              <a:rPr lang="en-ZA" dirty="0" smtClean="0"/>
              <a:t> word:</a:t>
            </a:r>
          </a:p>
          <a:p>
            <a:endParaRPr lang="en-ZA" dirty="0" smtClean="0"/>
          </a:p>
          <a:p>
            <a:endParaRPr lang="en-ZA" dirty="0" smtClean="0"/>
          </a:p>
          <a:p>
            <a:endParaRPr lang="en-ZA" dirty="0" smtClean="0"/>
          </a:p>
          <a:p>
            <a:r>
              <a:rPr lang="en-ZA" dirty="0" err="1" smtClean="0"/>
              <a:t>Scharmer</a:t>
            </a:r>
            <a:r>
              <a:rPr lang="en-ZA" dirty="0" smtClean="0"/>
              <a:t> </a:t>
            </a:r>
            <a:r>
              <a:rPr lang="en-ZA" dirty="0" err="1" smtClean="0"/>
              <a:t>Luister</a:t>
            </a:r>
            <a:r>
              <a:rPr lang="en-ZA" dirty="0" smtClean="0"/>
              <a:t>	Field of attention	</a:t>
            </a:r>
            <a:r>
              <a:rPr lang="en-ZA" dirty="0" err="1" smtClean="0"/>
              <a:t>Brein</a:t>
            </a:r>
            <a:endParaRPr lang="en-ZA" dirty="0" smtClean="0"/>
          </a:p>
          <a:p>
            <a:r>
              <a:rPr lang="en-ZA" dirty="0" smtClean="0"/>
              <a:t>1.Downloading	I-in-me	</a:t>
            </a:r>
            <a:r>
              <a:rPr lang="en-ZA" dirty="0" err="1" smtClean="0"/>
              <a:t>Reptiel</a:t>
            </a:r>
            <a:endParaRPr lang="en-ZA" dirty="0" smtClean="0"/>
          </a:p>
          <a:p>
            <a:r>
              <a:rPr lang="en-ZA" dirty="0" smtClean="0"/>
              <a:t>2.Factual listening	I-in-it	</a:t>
            </a:r>
            <a:r>
              <a:rPr lang="en-ZA" dirty="0" err="1" smtClean="0"/>
              <a:t>Limbies</a:t>
            </a:r>
            <a:endParaRPr lang="en-ZA" dirty="0" smtClean="0"/>
          </a:p>
          <a:p>
            <a:r>
              <a:rPr lang="en-ZA" dirty="0" smtClean="0"/>
              <a:t>3.Empathetic 	I-in-you	</a:t>
            </a:r>
            <a:r>
              <a:rPr lang="en-ZA" dirty="0" err="1" smtClean="0"/>
              <a:t>Limbies</a:t>
            </a:r>
            <a:endParaRPr lang="en-ZA" dirty="0" smtClean="0"/>
          </a:p>
          <a:p>
            <a:r>
              <a:rPr lang="en-ZA" dirty="0" smtClean="0"/>
              <a:t>4. Generative	I-in-now	Neocortex</a:t>
            </a:r>
          </a:p>
          <a:p>
            <a:endParaRPr lang="en-ZA" dirty="0" smtClean="0"/>
          </a:p>
          <a:p>
            <a:endParaRPr lang="en-ZA" dirty="0"/>
          </a:p>
        </p:txBody>
      </p:sp>
      <p:sp>
        <p:nvSpPr>
          <p:cNvPr id="4" name="Slide Number Placeholder 3"/>
          <p:cNvSpPr>
            <a:spLocks noGrp="1"/>
          </p:cNvSpPr>
          <p:nvPr>
            <p:ph type="sldNum" sz="quarter" idx="10"/>
          </p:nvPr>
        </p:nvSpPr>
        <p:spPr/>
        <p:txBody>
          <a:bodyPr/>
          <a:lstStyle/>
          <a:p>
            <a:fld id="{7EF147C4-E07C-498A-A0A7-36E3381DABC3}" type="slidenum">
              <a:rPr lang="en-ZA" smtClean="0"/>
              <a:t>14</a:t>
            </a:fld>
            <a:endParaRPr lang="en-ZA"/>
          </a:p>
        </p:txBody>
      </p:sp>
    </p:spTree>
    <p:extLst>
      <p:ext uri="{BB962C8B-B14F-4D97-AF65-F5344CB8AC3E}">
        <p14:creationId xmlns:p14="http://schemas.microsoft.com/office/powerpoint/2010/main" val="419489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Hierdie is aflegging, maar ter selfdertyd die opneem ‘n nuwe posisie van waarneming. Uit die vorige is dit duidelik hoe belangrik ‘n “container” is om bg risiko’s van “magsverlies” te loop.  In die proses ontvang die persoon egter nuwe insigte en word daarmee ‘n nuwe “toekoms” aangebied.  Wat dus vir die moderne mens voel soos ‘n proses van vernietiging is uiteindelik ‘n proses van die ontvangs van ‘n nuwe toekoms.(sien die verhoging van Christus)  Sentraal hierin is die vermoë om ons veronderstellings te kan bevraagteken en erkenning te gee wanneer ons verkeerd is- ons noem dit skuldbelydenis in die kerk.</a:t>
            </a:r>
            <a:endParaRPr lang="en-ZA" dirty="0"/>
          </a:p>
        </p:txBody>
      </p:sp>
      <p:sp>
        <p:nvSpPr>
          <p:cNvPr id="4" name="Slide Number Placeholder 3"/>
          <p:cNvSpPr>
            <a:spLocks noGrp="1"/>
          </p:cNvSpPr>
          <p:nvPr>
            <p:ph type="sldNum" sz="quarter" idx="10"/>
          </p:nvPr>
        </p:nvSpPr>
        <p:spPr/>
        <p:txBody>
          <a:bodyPr/>
          <a:lstStyle/>
          <a:p>
            <a:fld id="{7EF147C4-E07C-498A-A0A7-36E3381DABC3}" type="slidenum">
              <a:rPr lang="en-ZA" smtClean="0"/>
              <a:t>16</a:t>
            </a:fld>
            <a:endParaRPr lang="en-ZA"/>
          </a:p>
        </p:txBody>
      </p:sp>
    </p:spTree>
    <p:extLst>
      <p:ext uri="{BB962C8B-B14F-4D97-AF65-F5344CB8AC3E}">
        <p14:creationId xmlns:p14="http://schemas.microsoft.com/office/powerpoint/2010/main" val="3170015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Exesising</a:t>
            </a:r>
            <a:r>
              <a:rPr lang="nl-NL" baseline="0" dirty="0" smtClean="0"/>
              <a:t> the habits over time developes mobility and adaptability in relationships- this is very important for our missional task when crossing boundaries.</a:t>
            </a:r>
            <a:endParaRPr lang="nl-NL" dirty="0" smtClean="0"/>
          </a:p>
          <a:p>
            <a:r>
              <a:rPr lang="nl-NL" dirty="0" smtClean="0"/>
              <a:t>Die in-oefening van die vermoe tot introskepsie en die gepaardgaande aflegging van vaste posisies wat verdedig moet word, skep die vermoë om verhoudings te kan bou met mense van wie ek voorheen sou verskil en natuurlik daarmee die vermoë om invloed op hulle uit te oefen. Die gewoontes, of container wat hier wesenlik is, is ‘n waarderende posisie teenoor ander. Waardering veroorsaak in my ‘n nuwe posisie teenoor die ander en ook ‘n onafwendbare nuwe posisionering van die ander teenoor my. Bevestiging is in terme van volwasse leer een van die mees effektiewe maniere tot leer en verandering. Met herhaalde waardering word die potensiaal geopen om ‘n </a:t>
            </a:r>
          </a:p>
          <a:p>
            <a:endParaRPr lang="nl-NL" dirty="0" smtClean="0"/>
          </a:p>
          <a:p>
            <a:r>
              <a:rPr lang="nl-NL" b="1" dirty="0" smtClean="0"/>
              <a:t>Alpha-rithym</a:t>
            </a:r>
            <a:r>
              <a:rPr lang="nl-NL" b="1" baseline="0" dirty="0" smtClean="0"/>
              <a:t> or movement  reacts on external pressure and result in alienation of the self.</a:t>
            </a:r>
            <a:r>
              <a:rPr lang="nl-NL" dirty="0" smtClean="0"/>
              <a:t> </a:t>
            </a:r>
          </a:p>
          <a:p>
            <a:endParaRPr lang="nl-NL" dirty="0" smtClean="0"/>
          </a:p>
          <a:p>
            <a:r>
              <a:rPr lang="nl-NL" dirty="0" smtClean="0"/>
              <a:t>Die </a:t>
            </a:r>
            <a:r>
              <a:rPr lang="nl-NL" b="1" dirty="0" smtClean="0"/>
              <a:t>Betha beweging </a:t>
            </a:r>
            <a:r>
              <a:rPr lang="nl-NL" dirty="0" smtClean="0"/>
              <a:t>is ‘a rithym or moverment towards the internal longing</a:t>
            </a:r>
            <a:r>
              <a:rPr lang="nl-NL" baseline="0" dirty="0" smtClean="0"/>
              <a:t> of  self-dicovery  or healing movement of the Holy Spirit.</a:t>
            </a:r>
            <a:endParaRPr lang="en-ZA" dirty="0"/>
          </a:p>
        </p:txBody>
      </p:sp>
      <p:sp>
        <p:nvSpPr>
          <p:cNvPr id="4" name="Slide Number Placeholder 3"/>
          <p:cNvSpPr>
            <a:spLocks noGrp="1"/>
          </p:cNvSpPr>
          <p:nvPr>
            <p:ph type="sldNum" sz="quarter" idx="10"/>
          </p:nvPr>
        </p:nvSpPr>
        <p:spPr/>
        <p:txBody>
          <a:bodyPr/>
          <a:lstStyle/>
          <a:p>
            <a:fld id="{7EF147C4-E07C-498A-A0A7-36E3381DABC3}" type="slidenum">
              <a:rPr lang="en-ZA" smtClean="0"/>
              <a:t>17</a:t>
            </a:fld>
            <a:endParaRPr lang="en-ZA"/>
          </a:p>
        </p:txBody>
      </p:sp>
    </p:spTree>
    <p:extLst>
      <p:ext uri="{BB962C8B-B14F-4D97-AF65-F5344CB8AC3E}">
        <p14:creationId xmlns:p14="http://schemas.microsoft.com/office/powerpoint/2010/main" val="601746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The surprice of this study was when I realised that formation</a:t>
            </a:r>
            <a:r>
              <a:rPr lang="nl-NL" baseline="0" dirty="0" smtClean="0"/>
              <a:t> proseeds or liberate a new imagination. In this case study the ability to see-or acknoledge the unexpected future of the Reign of Christ only apears after two years. The language of the Gosple seems only to start to make sence after the periode of intensional formation. </a:t>
            </a:r>
            <a:r>
              <a:rPr lang="nl-NL" baseline="0" smtClean="0"/>
              <a:t>We preach and teach to people how do not have the epistomolgy to absorb the langues of the Gosples.</a:t>
            </a:r>
          </a:p>
          <a:p>
            <a:endParaRPr lang="nl-NL" dirty="0" smtClean="0"/>
          </a:p>
          <a:p>
            <a:r>
              <a:rPr lang="nl-NL" dirty="0" smtClean="0"/>
              <a:t>Een van die grootste verassing vir my was hierdie ontdekking in die studie. Protestante verstaan die proses verkeerd, ons gee eers inligting wat ons wil hê mense moet verstaan en dan hoop ons hulle sal dit dan gaan leef. Ons moet dit anders om benader. Ons moet die vermoë van mense om oop te wees vir ‘n nuwe toekoms, ontwikkel deur vorming, en dit sal hulle soos sponse maak wat oop en gereed is vir nuwe kennis. In die gevallestudie verduidelik die predikant hoe hy in die konflik gepraat, gepreek en geskryf het met geen effek nie. Na drie jaar van vorming is dieselfde leiers gretig om nuwe “inligitng” te ontvang en het sy lering baie meer effek.</a:t>
            </a:r>
            <a:endParaRPr lang="en-ZA" dirty="0"/>
          </a:p>
        </p:txBody>
      </p:sp>
      <p:sp>
        <p:nvSpPr>
          <p:cNvPr id="4" name="Slide Number Placeholder 3"/>
          <p:cNvSpPr>
            <a:spLocks noGrp="1"/>
          </p:cNvSpPr>
          <p:nvPr>
            <p:ph type="sldNum" sz="quarter" idx="10"/>
          </p:nvPr>
        </p:nvSpPr>
        <p:spPr/>
        <p:txBody>
          <a:bodyPr/>
          <a:lstStyle/>
          <a:p>
            <a:fld id="{7EF147C4-E07C-498A-A0A7-36E3381DABC3}" type="slidenum">
              <a:rPr lang="en-ZA" smtClean="0"/>
              <a:t>18</a:t>
            </a:fld>
            <a:endParaRPr lang="en-ZA"/>
          </a:p>
        </p:txBody>
      </p:sp>
    </p:spTree>
    <p:extLst>
      <p:ext uri="{BB962C8B-B14F-4D97-AF65-F5344CB8AC3E}">
        <p14:creationId xmlns:p14="http://schemas.microsoft.com/office/powerpoint/2010/main" val="2676578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EF147C4-E07C-498A-A0A7-36E3381DABC3}" type="slidenum">
              <a:rPr lang="en-ZA" smtClean="0"/>
              <a:t>19</a:t>
            </a:fld>
            <a:endParaRPr lang="en-ZA"/>
          </a:p>
        </p:txBody>
      </p:sp>
    </p:spTree>
    <p:extLst>
      <p:ext uri="{BB962C8B-B14F-4D97-AF65-F5344CB8AC3E}">
        <p14:creationId xmlns:p14="http://schemas.microsoft.com/office/powerpoint/2010/main" val="2353200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Teach</a:t>
            </a:r>
            <a:r>
              <a:rPr lang="en-ZA" baseline="0" dirty="0" smtClean="0"/>
              <a:t> them </a:t>
            </a:r>
            <a:r>
              <a:rPr lang="en-ZA" baseline="0" dirty="0" err="1" smtClean="0"/>
              <a:t>didasko</a:t>
            </a:r>
            <a:r>
              <a:rPr lang="en-ZA" baseline="0" dirty="0" smtClean="0"/>
              <a:t>- to obey my commands</a:t>
            </a:r>
          </a:p>
          <a:p>
            <a:r>
              <a:rPr lang="en-ZA" baseline="0" dirty="0" smtClean="0"/>
              <a:t>Phil 2;5 be of the same </a:t>
            </a:r>
            <a:r>
              <a:rPr lang="en-ZA" baseline="0" dirty="0" err="1" smtClean="0"/>
              <a:t>phroneo</a:t>
            </a:r>
            <a:r>
              <a:rPr lang="en-ZA" baseline="0" dirty="0" smtClean="0"/>
              <a:t>-attitude; </a:t>
            </a:r>
            <a:r>
              <a:rPr lang="en-ZA" baseline="0" dirty="0" err="1" smtClean="0"/>
              <a:t>mindset</a:t>
            </a:r>
            <a:r>
              <a:rPr lang="en-ZA" baseline="0" dirty="0" smtClean="0"/>
              <a:t> as that of the kenotic Christs</a:t>
            </a:r>
          </a:p>
          <a:p>
            <a:r>
              <a:rPr lang="en-ZA" baseline="0" dirty="0" smtClean="0"/>
              <a:t>So my question is: how is knowledge transferred into a life of obedience?</a:t>
            </a:r>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F147C4-E07C-498A-A0A7-36E3381DABC3}"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0548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Teach</a:t>
            </a:r>
            <a:r>
              <a:rPr lang="en-ZA" baseline="0" dirty="0" smtClean="0"/>
              <a:t> them </a:t>
            </a:r>
            <a:r>
              <a:rPr lang="en-ZA" baseline="0" dirty="0" err="1" smtClean="0"/>
              <a:t>didasko</a:t>
            </a:r>
            <a:r>
              <a:rPr lang="en-ZA" baseline="0" dirty="0" smtClean="0"/>
              <a:t>- to obey my commands</a:t>
            </a:r>
          </a:p>
          <a:p>
            <a:r>
              <a:rPr lang="en-ZA" baseline="0" dirty="0" smtClean="0"/>
              <a:t>Phil 2;5 be of the same </a:t>
            </a:r>
            <a:r>
              <a:rPr lang="en-ZA" baseline="0" dirty="0" err="1" smtClean="0"/>
              <a:t>phroneo</a:t>
            </a:r>
            <a:r>
              <a:rPr lang="en-ZA" baseline="0" dirty="0" smtClean="0"/>
              <a:t>-attitude; </a:t>
            </a:r>
            <a:r>
              <a:rPr lang="en-ZA" baseline="0" dirty="0" err="1" smtClean="0"/>
              <a:t>mindset</a:t>
            </a:r>
            <a:r>
              <a:rPr lang="en-ZA" baseline="0" dirty="0" smtClean="0"/>
              <a:t> as that of the kenotic Christs</a:t>
            </a:r>
          </a:p>
          <a:p>
            <a:r>
              <a:rPr lang="en-ZA" baseline="0" dirty="0" smtClean="0"/>
              <a:t>So my question is: how is knowledge transferred into a life of obedience?</a:t>
            </a:r>
            <a:endParaRPr lang="en-ZA" dirty="0"/>
          </a:p>
        </p:txBody>
      </p:sp>
      <p:sp>
        <p:nvSpPr>
          <p:cNvPr id="4" name="Slide Number Placeholder 3"/>
          <p:cNvSpPr>
            <a:spLocks noGrp="1"/>
          </p:cNvSpPr>
          <p:nvPr>
            <p:ph type="sldNum" sz="quarter" idx="10"/>
          </p:nvPr>
        </p:nvSpPr>
        <p:spPr/>
        <p:txBody>
          <a:bodyPr/>
          <a:lstStyle/>
          <a:p>
            <a:fld id="{7EF147C4-E07C-498A-A0A7-36E3381DABC3}" type="slidenum">
              <a:rPr lang="en-ZA" smtClean="0"/>
              <a:t>5</a:t>
            </a:fld>
            <a:endParaRPr lang="en-ZA"/>
          </a:p>
        </p:txBody>
      </p:sp>
    </p:spTree>
    <p:extLst>
      <p:ext uri="{BB962C8B-B14F-4D97-AF65-F5344CB8AC3E}">
        <p14:creationId xmlns:p14="http://schemas.microsoft.com/office/powerpoint/2010/main" val="31079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ZA" sz="1200" b="1" dirty="0" smtClean="0">
              <a:effectLst/>
              <a:latin typeface="Arial" panose="020B0604020202020204" pitchFamily="34" charset="0"/>
              <a:ea typeface="Arial Unicode MS"/>
              <a:cs typeface="Times New Roman" panose="02020603050405020304" pitchFamily="18" charset="0"/>
            </a:endParaRPr>
          </a:p>
          <a:p>
            <a:pPr>
              <a:lnSpc>
                <a:spcPct val="115000"/>
              </a:lnSpc>
              <a:spcAft>
                <a:spcPts val="1000"/>
              </a:spcAft>
            </a:pPr>
            <a:endParaRPr lang="en-ZA" sz="1200" b="1" dirty="0" smtClean="0">
              <a:effectLst/>
              <a:latin typeface="Arial" panose="020B0604020202020204" pitchFamily="34" charset="0"/>
              <a:ea typeface="Arial Unicode MS"/>
              <a:cs typeface="Times New Roman" panose="02020603050405020304" pitchFamily="18" charset="0"/>
            </a:endParaRPr>
          </a:p>
          <a:p>
            <a:pPr>
              <a:lnSpc>
                <a:spcPct val="115000"/>
              </a:lnSpc>
              <a:spcAft>
                <a:spcPts val="1000"/>
              </a:spcAft>
            </a:pPr>
            <a:r>
              <a:rPr lang="en-ZA" sz="1200" b="1" dirty="0" smtClean="0">
                <a:effectLst/>
                <a:latin typeface="Arial" panose="020B0604020202020204" pitchFamily="34" charset="0"/>
                <a:ea typeface="Arial Unicode MS"/>
                <a:cs typeface="Times New Roman" panose="02020603050405020304" pitchFamily="18" charset="0"/>
              </a:rPr>
              <a:t>Old habit or practices</a:t>
            </a:r>
            <a:r>
              <a:rPr lang="en-ZA" sz="1100" b="0" dirty="0" smtClean="0">
                <a:effectLst/>
                <a:latin typeface="Calibri" panose="020F0502020204030204" pitchFamily="34" charset="0"/>
                <a:ea typeface="Arial Unicode MS"/>
                <a:cs typeface="Times New Roman" panose="02020603050405020304" pitchFamily="18" charset="0"/>
              </a:rPr>
              <a:t>				</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200" dirty="0" smtClean="0">
                <a:effectLst/>
                <a:latin typeface="Arial" panose="020B0604020202020204" pitchFamily="34" charset="0"/>
                <a:ea typeface="Arial Unicode MS"/>
                <a:cs typeface="Times New Roman" panose="02020603050405020304" pitchFamily="18" charset="0"/>
              </a:rPr>
              <a:t>Gossiping(back stabbing)   				</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200" dirty="0" smtClean="0">
                <a:effectLst/>
                <a:latin typeface="Arial" panose="020B0604020202020204" pitchFamily="34" charset="0"/>
                <a:ea typeface="Arial Unicode MS"/>
                <a:cs typeface="Times New Roman" panose="02020603050405020304" pitchFamily="18" charset="0"/>
              </a:rPr>
              <a:t>Defending my position expecting others to listen to me</a:t>
            </a:r>
          </a:p>
          <a:p>
            <a:pPr>
              <a:lnSpc>
                <a:spcPct val="115000"/>
              </a:lnSpc>
              <a:spcAft>
                <a:spcPts val="1000"/>
              </a:spcAft>
            </a:pPr>
            <a:r>
              <a:rPr lang="en-ZA" sz="1200" dirty="0" smtClean="0">
                <a:effectLst/>
                <a:latin typeface="Arial" panose="020B0604020202020204" pitchFamily="34" charset="0"/>
                <a:ea typeface="Arial Unicode MS"/>
                <a:cs typeface="Times New Roman" panose="02020603050405020304" pitchFamily="18" charset="0"/>
              </a:rPr>
              <a:t>loading of information</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200" dirty="0" smtClean="0">
                <a:effectLst/>
                <a:latin typeface="Arial" panose="020B0604020202020204" pitchFamily="34" charset="0"/>
                <a:ea typeface="Arial Unicode MS"/>
                <a:cs typeface="Times New Roman" panose="02020603050405020304" pitchFamily="18" charset="0"/>
              </a:rPr>
              <a:t>(preaching and writing letters to congregation)</a:t>
            </a:r>
            <a:r>
              <a:rPr lang="en-ZA" sz="1100" dirty="0" smtClean="0">
                <a:effectLst/>
                <a:latin typeface="Calibri" panose="020F0502020204030204" pitchFamily="34" charset="0"/>
                <a:ea typeface="Arial Unicode MS"/>
                <a:cs typeface="Times New Roman" panose="02020603050405020304" pitchFamily="18" charset="0"/>
              </a:rPr>
              <a:t>		</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200" dirty="0" smtClean="0">
                <a:effectLst/>
                <a:latin typeface="Arial" panose="020B0604020202020204" pitchFamily="34" charset="0"/>
                <a:ea typeface="Arial Unicode MS"/>
                <a:cs typeface="Times New Roman" panose="02020603050405020304" pitchFamily="18" charset="0"/>
              </a:rPr>
              <a:t>Long tiring meetings with heated and hostile debates </a:t>
            </a:r>
          </a:p>
          <a:p>
            <a:pPr>
              <a:lnSpc>
                <a:spcPct val="115000"/>
              </a:lnSpc>
              <a:spcAft>
                <a:spcPts val="1000"/>
              </a:spcAft>
            </a:pPr>
            <a:r>
              <a:rPr lang="en-ZA" sz="1200" dirty="0" smtClean="0">
                <a:effectLst/>
                <a:latin typeface="Arial" panose="020B0604020202020204" pitchFamily="34" charset="0"/>
                <a:ea typeface="Arial Unicode MS"/>
                <a:cs typeface="Times New Roman" panose="02020603050405020304" pitchFamily="18" charset="0"/>
              </a:rPr>
              <a:t>Council only meet in formal meetings</a:t>
            </a:r>
            <a:r>
              <a:rPr lang="en-ZA" sz="1100" dirty="0" smtClean="0">
                <a:effectLst/>
                <a:latin typeface="Calibri" panose="020F0502020204030204" pitchFamily="34" charset="0"/>
                <a:ea typeface="Arial Unicode MS"/>
                <a:cs typeface="Times New Roman" panose="02020603050405020304" pitchFamily="18" charset="0"/>
              </a:rPr>
              <a:t>			</a:t>
            </a:r>
          </a:p>
          <a:p>
            <a:pPr>
              <a:lnSpc>
                <a:spcPct val="115000"/>
              </a:lnSpc>
              <a:spcAft>
                <a:spcPts val="1000"/>
              </a:spcAft>
            </a:pPr>
            <a:r>
              <a:rPr lang="en-ZA" sz="1200" dirty="0" smtClean="0">
                <a:effectLst/>
                <a:latin typeface="Arial" panose="020B0604020202020204" pitchFamily="34" charset="0"/>
                <a:ea typeface="Arial Unicode MS"/>
                <a:cs typeface="Times New Roman" panose="02020603050405020304" pitchFamily="18" charset="0"/>
              </a:rPr>
              <a:t>Prayer as a weapon: praying to slain the enemy</a:t>
            </a:r>
            <a:r>
              <a:rPr lang="en-ZA" sz="1100" dirty="0" smtClean="0">
                <a:effectLst/>
                <a:latin typeface="Calibri" panose="020F0502020204030204" pitchFamily="34" charset="0"/>
                <a:ea typeface="Arial Unicode MS"/>
                <a:cs typeface="Times New Roman" panose="02020603050405020304" pitchFamily="18" charset="0"/>
              </a:rPr>
              <a:t>		</a:t>
            </a:r>
            <a:endParaRPr lang="en-ZA" dirty="0"/>
          </a:p>
        </p:txBody>
      </p:sp>
      <p:sp>
        <p:nvSpPr>
          <p:cNvPr id="4" name="Slide Number Placeholder 3"/>
          <p:cNvSpPr>
            <a:spLocks noGrp="1"/>
          </p:cNvSpPr>
          <p:nvPr>
            <p:ph type="sldNum" sz="quarter" idx="10"/>
          </p:nvPr>
        </p:nvSpPr>
        <p:spPr/>
        <p:txBody>
          <a:bodyPr/>
          <a:lstStyle/>
          <a:p>
            <a:fld id="{7EF147C4-E07C-498A-A0A7-36E3381DABC3}" type="slidenum">
              <a:rPr lang="en-ZA" smtClean="0"/>
              <a:t>6</a:t>
            </a:fld>
            <a:endParaRPr lang="en-ZA"/>
          </a:p>
        </p:txBody>
      </p:sp>
    </p:spTree>
    <p:extLst>
      <p:ext uri="{BB962C8B-B14F-4D97-AF65-F5344CB8AC3E}">
        <p14:creationId xmlns:p14="http://schemas.microsoft.com/office/powerpoint/2010/main" val="257238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ZA" sz="1200" b="1" dirty="0" smtClean="0">
              <a:effectLst/>
              <a:latin typeface="Arial" panose="020B0604020202020204" pitchFamily="34" charset="0"/>
              <a:ea typeface="Arial Unicode MS"/>
              <a:cs typeface="Times New Roman" panose="02020603050405020304" pitchFamily="18" charset="0"/>
            </a:endParaRPr>
          </a:p>
          <a:p>
            <a:pPr>
              <a:lnSpc>
                <a:spcPct val="115000"/>
              </a:lnSpc>
              <a:spcAft>
                <a:spcPts val="1000"/>
              </a:spcAft>
            </a:pPr>
            <a:endParaRPr lang="en-ZA" sz="1200" b="1" dirty="0" smtClean="0">
              <a:effectLst/>
              <a:latin typeface="Arial" panose="020B0604020202020204" pitchFamily="34" charset="0"/>
              <a:ea typeface="Arial Unicode MS"/>
              <a:cs typeface="Times New Roman" panose="02020603050405020304" pitchFamily="18" charset="0"/>
            </a:endParaRPr>
          </a:p>
          <a:p>
            <a:pPr>
              <a:lnSpc>
                <a:spcPct val="115000"/>
              </a:lnSpc>
              <a:spcAft>
                <a:spcPts val="1000"/>
              </a:spcAft>
            </a:pPr>
            <a:r>
              <a:rPr lang="en-ZA" sz="1200" b="1" dirty="0" smtClean="0">
                <a:effectLst/>
                <a:latin typeface="Arial" panose="020B0604020202020204" pitchFamily="34" charset="0"/>
                <a:ea typeface="Arial Unicode MS"/>
                <a:cs typeface="Times New Roman" panose="02020603050405020304" pitchFamily="18" charset="0"/>
              </a:rPr>
              <a:t>New Habit</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200" dirty="0" smtClean="0">
                <a:effectLst/>
                <a:latin typeface="Arial" panose="020B0604020202020204" pitchFamily="34" charset="0"/>
                <a:ea typeface="Arial Unicode MS"/>
                <a:cs typeface="Times New Roman" panose="02020603050405020304" pitchFamily="18" charset="0"/>
              </a:rPr>
              <a:t> 		Affirming the other with a focus on gifts and talents</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100" dirty="0" smtClean="0">
                <a:effectLst/>
                <a:latin typeface="Calibri" panose="020F0502020204030204" pitchFamily="34" charset="0"/>
                <a:ea typeface="Arial Unicode MS"/>
                <a:cs typeface="Times New Roman" panose="02020603050405020304" pitchFamily="18" charset="0"/>
              </a:rPr>
              <a:t>		</a:t>
            </a:r>
            <a:r>
              <a:rPr lang="en-ZA" sz="1200" dirty="0" smtClean="0">
                <a:effectLst/>
                <a:latin typeface="Arial" panose="020B0604020202020204" pitchFamily="34" charset="0"/>
                <a:ea typeface="Arial Unicode MS"/>
                <a:cs typeface="Times New Roman" panose="02020603050405020304" pitchFamily="18" charset="0"/>
              </a:rPr>
              <a:t>Listening through echo technique(listening each other into free </a:t>
            </a:r>
            <a:r>
              <a:rPr lang="en-ZA" sz="1200" dirty="0" err="1" smtClean="0">
                <a:effectLst/>
                <a:latin typeface="Arial" panose="020B0604020202020204" pitchFamily="34" charset="0"/>
                <a:ea typeface="Arial Unicode MS"/>
                <a:cs typeface="Times New Roman" panose="02020603050405020304" pitchFamily="18" charset="0"/>
              </a:rPr>
              <a:t>speach</a:t>
            </a:r>
            <a:r>
              <a:rPr lang="en-ZA" sz="1200" dirty="0" smtClean="0">
                <a:effectLst/>
                <a:latin typeface="Arial" panose="020B0604020202020204" pitchFamily="34" charset="0"/>
                <a:ea typeface="Arial Unicode MS"/>
                <a:cs typeface="Times New Roman" panose="02020603050405020304" pitchFamily="18" charset="0"/>
              </a:rPr>
              <a:t>)</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100" dirty="0" smtClean="0">
                <a:effectLst/>
                <a:latin typeface="Calibri" panose="020F0502020204030204" pitchFamily="34" charset="0"/>
                <a:ea typeface="Arial Unicode MS"/>
                <a:cs typeface="Times New Roman" panose="02020603050405020304" pitchFamily="18" charset="0"/>
              </a:rPr>
              <a:t>		</a:t>
            </a:r>
            <a:r>
              <a:rPr lang="en-ZA" sz="1200" dirty="0" smtClean="0">
                <a:effectLst/>
                <a:latin typeface="Arial" panose="020B0604020202020204" pitchFamily="34" charset="0"/>
                <a:ea typeface="Arial Unicode MS"/>
                <a:cs typeface="Times New Roman" panose="02020603050405020304" pitchFamily="18" charset="0"/>
              </a:rPr>
              <a:t>Dwelling in the Word- participatory reading of scripture in meetings</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200" dirty="0" smtClean="0">
                <a:effectLst/>
                <a:latin typeface="Arial" panose="020B0604020202020204" pitchFamily="34" charset="0"/>
                <a:ea typeface="Arial Unicode MS"/>
                <a:cs typeface="Times New Roman" panose="02020603050405020304" pitchFamily="18" charset="0"/>
              </a:rPr>
              <a:t> </a:t>
            </a:r>
            <a:r>
              <a:rPr lang="en-ZA" sz="1100" dirty="0" smtClean="0">
                <a:effectLst/>
                <a:latin typeface="Calibri" panose="020F0502020204030204" pitchFamily="34" charset="0"/>
                <a:ea typeface="Arial Unicode MS"/>
                <a:cs typeface="Times New Roman" panose="02020603050405020304" pitchFamily="18" charset="0"/>
              </a:rPr>
              <a:t>		</a:t>
            </a:r>
            <a:r>
              <a:rPr lang="en-ZA" sz="1200" dirty="0" smtClean="0">
                <a:effectLst/>
                <a:latin typeface="Arial" panose="020B0604020202020204" pitchFamily="34" charset="0"/>
                <a:ea typeface="Arial Unicode MS"/>
                <a:cs typeface="Times New Roman" panose="02020603050405020304" pitchFamily="18" charset="0"/>
              </a:rPr>
              <a:t>Slowing down</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100" dirty="0" smtClean="0">
                <a:effectLst/>
                <a:latin typeface="Calibri" panose="020F0502020204030204" pitchFamily="34" charset="0"/>
                <a:ea typeface="Arial Unicode MS"/>
                <a:cs typeface="Times New Roman" panose="02020603050405020304" pitchFamily="18" charset="0"/>
              </a:rPr>
              <a:t>		</a:t>
            </a:r>
            <a:r>
              <a:rPr lang="en-ZA" sz="1200" dirty="0" smtClean="0">
                <a:effectLst/>
                <a:latin typeface="Arial" panose="020B0604020202020204" pitchFamily="34" charset="0"/>
                <a:ea typeface="Arial Unicode MS"/>
                <a:cs typeface="Times New Roman" panose="02020603050405020304" pitchFamily="18" charset="0"/>
              </a:rPr>
              <a:t>Solitude and silence in meetings and retreats</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100" dirty="0" smtClean="0">
                <a:effectLst/>
                <a:latin typeface="Calibri" panose="020F0502020204030204" pitchFamily="34" charset="0"/>
                <a:ea typeface="Arial Unicode MS"/>
                <a:cs typeface="Times New Roman" panose="02020603050405020304" pitchFamily="18" charset="0"/>
              </a:rPr>
              <a:t>		</a:t>
            </a:r>
            <a:r>
              <a:rPr lang="en-ZA" sz="1200" dirty="0" smtClean="0">
                <a:effectLst/>
                <a:latin typeface="Arial" panose="020B0604020202020204" pitchFamily="34" charset="0"/>
                <a:ea typeface="Arial Unicode MS"/>
                <a:cs typeface="Times New Roman" panose="02020603050405020304" pitchFamily="18" charset="0"/>
              </a:rPr>
              <a:t>Prayer (meditation and reflection)</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fld id="{7EF147C4-E07C-498A-A0A7-36E3381DABC3}" type="slidenum">
              <a:rPr lang="en-ZA" smtClean="0"/>
              <a:t>7</a:t>
            </a:fld>
            <a:endParaRPr lang="en-ZA"/>
          </a:p>
        </p:txBody>
      </p:sp>
    </p:spTree>
    <p:extLst>
      <p:ext uri="{BB962C8B-B14F-4D97-AF65-F5344CB8AC3E}">
        <p14:creationId xmlns:p14="http://schemas.microsoft.com/office/powerpoint/2010/main" val="3977461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Fetus needs a uterus</a:t>
            </a:r>
            <a:r>
              <a:rPr lang="nl-NL" baseline="0" dirty="0" smtClean="0"/>
              <a:t> to surwive.  Formational incubator-needs a wow to streach youself intenionally; you needs community of supporters; you need a system of accountability within a culture of grace.   This is not a new insight. For many centuries we had monastries, and orders that acts as incubators to guide and teahc     </a:t>
            </a:r>
            <a:r>
              <a:rPr lang="nl-NL" dirty="0" smtClean="0"/>
              <a:t>Dit is ook in die natuur so, ‘n fetus kan net oorleef in ‘n volwasse liggaam indien daar ‘n baarmoeder (uterrus) is wat die brose nuwe lewe beskerm. Gewoontes van die leiers en deelnemers  is hierdie “</a:t>
            </a:r>
            <a:r>
              <a:rPr lang="nl-NL" b="1" dirty="0" smtClean="0"/>
              <a:t>containers</a:t>
            </a:r>
            <a:r>
              <a:rPr lang="nl-NL" dirty="0" smtClean="0"/>
              <a:t>” in die verandering van organisasies. (Senge)  Hierdie container kan ‘n proses, die effek van ‘n begeleier(mentor), ‘n groep met vaste waardes en ooreenkomste, of natuurlik ‘n liturgie wees, wat die proses van die ontwaking van die nuwe lewe verstaan, beskerm en resekteer. Die </a:t>
            </a:r>
            <a:r>
              <a:rPr lang="nl-NL" b="1" dirty="0" smtClean="0"/>
              <a:t>klassieke geloofsgewoontes –Ignation disciplines of Lextio divina, Examine prayer,</a:t>
            </a:r>
            <a:r>
              <a:rPr lang="nl-NL" b="1" baseline="0" dirty="0" smtClean="0"/>
              <a:t> journaling </a:t>
            </a:r>
            <a:r>
              <a:rPr lang="nl-NL" dirty="0" smtClean="0"/>
              <a:t>van die kerk is goeie voorbeelde van bogenoemde maar kan ook uitgebrei word met moderne innovasies. In die geval van die gevallestudie is luister(eggo), Wandel in die Woord, Waardering, Gebed van die Hart en Godsvrae gebruik. Die “downloading” of verduideliking van inligting oor die Evangelie, die kerk en die koninkryk is in hierdie geval nie gebruik as strategie (lees skep van ‘n container)  nie. oor drie jaar is geen lesing gegee nie, die proses het net bestaan uit die praktiese be-oefening van die gewoontes.</a:t>
            </a:r>
          </a:p>
          <a:p>
            <a:endParaRPr lang="nl-NL" dirty="0" smtClean="0"/>
          </a:p>
          <a:p>
            <a:endParaRPr lang="en-ZA" dirty="0"/>
          </a:p>
        </p:txBody>
      </p:sp>
      <p:sp>
        <p:nvSpPr>
          <p:cNvPr id="4" name="Slide Number Placeholder 3"/>
          <p:cNvSpPr>
            <a:spLocks noGrp="1"/>
          </p:cNvSpPr>
          <p:nvPr>
            <p:ph type="sldNum" sz="quarter" idx="10"/>
          </p:nvPr>
        </p:nvSpPr>
        <p:spPr/>
        <p:txBody>
          <a:bodyPr/>
          <a:lstStyle/>
          <a:p>
            <a:fld id="{7EF147C4-E07C-498A-A0A7-36E3381DABC3}" type="slidenum">
              <a:rPr lang="en-ZA" smtClean="0"/>
              <a:t>8</a:t>
            </a:fld>
            <a:endParaRPr lang="en-ZA"/>
          </a:p>
        </p:txBody>
      </p:sp>
    </p:spTree>
    <p:extLst>
      <p:ext uri="{BB962C8B-B14F-4D97-AF65-F5344CB8AC3E}">
        <p14:creationId xmlns:p14="http://schemas.microsoft.com/office/powerpoint/2010/main" val="272554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a:t>
            </a:r>
            <a:r>
              <a:rPr lang="nl-NL" baseline="0" dirty="0" smtClean="0"/>
              <a:t> analising the data I discovered that the repetition of these habits over time the consiousness of the leaders were re-focused in a very intersting way, slowly they started to see and hear things that they could not see and hear before- scharmer calls it working through “blind spots”</a:t>
            </a:r>
          </a:p>
          <a:p>
            <a:r>
              <a:rPr lang="nl-NL" dirty="0" smtClean="0"/>
              <a:t>om sodoende deur hulle blindekolle te kan sien en nuwe velde van waarneming op te merk.(“fields of attention”-Scharmer) Gewoontes is nie in die eerste plek gerig op die bereiking van doelwitte nie, maar die vroming van die bewussyn van die persoon. Die herhaalde ritme ontwikkel nuwe bewussyns kapasiteit (lees nuwe neuron paaie in die brein)</a:t>
            </a:r>
            <a:endParaRPr lang="en-ZA" dirty="0"/>
          </a:p>
        </p:txBody>
      </p:sp>
      <p:sp>
        <p:nvSpPr>
          <p:cNvPr id="4" name="Slide Number Placeholder 3"/>
          <p:cNvSpPr>
            <a:spLocks noGrp="1"/>
          </p:cNvSpPr>
          <p:nvPr>
            <p:ph type="sldNum" sz="quarter" idx="10"/>
          </p:nvPr>
        </p:nvSpPr>
        <p:spPr/>
        <p:txBody>
          <a:bodyPr/>
          <a:lstStyle/>
          <a:p>
            <a:fld id="{7EF147C4-E07C-498A-A0A7-36E3381DABC3}" type="slidenum">
              <a:rPr lang="en-ZA" smtClean="0"/>
              <a:t>9</a:t>
            </a:fld>
            <a:endParaRPr lang="en-ZA"/>
          </a:p>
        </p:txBody>
      </p:sp>
    </p:spTree>
    <p:extLst>
      <p:ext uri="{BB962C8B-B14F-4D97-AF65-F5344CB8AC3E}">
        <p14:creationId xmlns:p14="http://schemas.microsoft.com/office/powerpoint/2010/main" val="2926571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15000"/>
              </a:lnSpc>
              <a:spcAft>
                <a:spcPts val="0"/>
              </a:spcAft>
            </a:pPr>
            <a:r>
              <a:rPr lang="en-ZA" sz="1200" b="1" dirty="0" err="1" smtClean="0">
                <a:effectLst/>
                <a:latin typeface="Arial" panose="020B0604020202020204" pitchFamily="34" charset="0"/>
                <a:ea typeface="Arial Unicode MS"/>
                <a:cs typeface="Times New Roman" panose="02020603050405020304" pitchFamily="18" charset="0"/>
              </a:rPr>
              <a:t>Scharmer</a:t>
            </a:r>
            <a:r>
              <a:rPr lang="en-ZA" sz="1200" b="1" dirty="0" smtClean="0">
                <a:effectLst/>
                <a:latin typeface="Arial" panose="020B0604020202020204" pitchFamily="34" charset="0"/>
                <a:ea typeface="Arial Unicode MS"/>
                <a:cs typeface="Times New Roman" panose="02020603050405020304" pitchFamily="18" charset="0"/>
              </a:rPr>
              <a:t> </a:t>
            </a:r>
            <a:r>
              <a:rPr lang="en-ZA" sz="1200" b="1" dirty="0" err="1" smtClean="0">
                <a:effectLst/>
                <a:latin typeface="Arial" panose="020B0604020202020204" pitchFamily="34" charset="0"/>
                <a:ea typeface="Arial Unicode MS"/>
                <a:cs typeface="Times New Roman" panose="02020603050405020304" pitchFamily="18" charset="0"/>
              </a:rPr>
              <a:t>Luister</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ZA" sz="1200" b="1" dirty="0" smtClean="0">
                <a:effectLst/>
                <a:latin typeface="Arial" panose="020B0604020202020204" pitchFamily="34" charset="0"/>
                <a:ea typeface="Arial Unicode MS"/>
                <a:cs typeface="Times New Roman" panose="02020603050405020304" pitchFamily="18" charset="0"/>
              </a:rPr>
              <a:t>Field of attention</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ZA" sz="1200" dirty="0" smtClean="0">
                <a:solidFill>
                  <a:srgbClr val="FF0000"/>
                </a:solidFill>
                <a:effectLst/>
                <a:latin typeface="Arial" panose="020B0604020202020204" pitchFamily="34" charset="0"/>
                <a:ea typeface="Arial Unicode MS"/>
                <a:cs typeface="Times New Roman" panose="02020603050405020304" pitchFamily="18" charset="0"/>
              </a:rPr>
              <a:t>1.Downloading expecting others to listen to me	I-in-me</a:t>
            </a:r>
          </a:p>
          <a:p>
            <a:pPr marL="457200">
              <a:lnSpc>
                <a:spcPct val="115000"/>
              </a:lnSpc>
              <a:spcAft>
                <a:spcPts val="0"/>
              </a:spcAft>
            </a:pPr>
            <a:r>
              <a:rPr lang="en-ZA" sz="12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Then…they became open to new facts-others may</a:t>
            </a:r>
            <a:r>
              <a:rPr lang="en-ZA" sz="1200" baseline="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have different views, I might not agree but will listen and learn</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ZA" sz="1200" dirty="0" smtClean="0">
                <a:solidFill>
                  <a:srgbClr val="17365D"/>
                </a:solidFill>
                <a:effectLst/>
                <a:latin typeface="Arial" panose="020B0604020202020204" pitchFamily="34" charset="0"/>
                <a:ea typeface="Arial Unicode MS"/>
                <a:cs typeface="Times New Roman" panose="02020603050405020304" pitchFamily="18" charset="0"/>
              </a:rPr>
              <a:t>2.Factual listening </a:t>
            </a:r>
            <a:r>
              <a:rPr lang="en-ZA" sz="1100" dirty="0" smtClean="0">
                <a:solidFill>
                  <a:schemeClr val="tx1"/>
                </a:solidFill>
                <a:effectLst/>
                <a:latin typeface="Calibri" panose="020F0502020204030204" pitchFamily="34" charset="0"/>
                <a:ea typeface="Arial Unicode MS"/>
                <a:cs typeface="Times New Roman" panose="02020603050405020304" pitchFamily="18" charset="0"/>
              </a:rPr>
              <a:t>			</a:t>
            </a:r>
            <a:r>
              <a:rPr lang="en-ZA" sz="1200" dirty="0" smtClean="0">
                <a:solidFill>
                  <a:srgbClr val="17365D"/>
                </a:solidFill>
                <a:effectLst/>
                <a:latin typeface="Arial" panose="020B0604020202020204" pitchFamily="34" charset="0"/>
                <a:ea typeface="Arial Unicode MS"/>
                <a:cs typeface="Times New Roman" panose="02020603050405020304" pitchFamily="18" charset="0"/>
              </a:rPr>
              <a:t>I-in-it</a:t>
            </a:r>
          </a:p>
          <a:p>
            <a:pPr marL="457200">
              <a:lnSpc>
                <a:spcPct val="115000"/>
              </a:lnSpc>
              <a:spcAft>
                <a:spcPts val="0"/>
              </a:spcAft>
            </a:pPr>
            <a:r>
              <a:rPr lang="en-ZA" sz="120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Then… people</a:t>
            </a:r>
            <a:r>
              <a:rPr lang="en-ZA" sz="1200" baseline="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a:t>
            </a:r>
            <a:r>
              <a:rPr lang="en-ZA" sz="1200" baseline="0" dirty="0" err="1"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strat</a:t>
            </a:r>
            <a:r>
              <a:rPr lang="en-ZA" sz="1200" baseline="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to </a:t>
            </a:r>
            <a:r>
              <a:rPr lang="en-ZA" sz="1200" baseline="0" dirty="0" err="1"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repond</a:t>
            </a:r>
            <a:r>
              <a:rPr lang="en-ZA" sz="1200" baseline="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in empathy… relations started to heal</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ZA" sz="1200" dirty="0" smtClean="0">
                <a:solidFill>
                  <a:srgbClr val="17365D"/>
                </a:solidFill>
                <a:effectLst/>
                <a:latin typeface="Arial" panose="020B0604020202020204" pitchFamily="34" charset="0"/>
                <a:ea typeface="Arial Unicode MS"/>
                <a:cs typeface="Times New Roman" panose="02020603050405020304" pitchFamily="18" charset="0"/>
              </a:rPr>
              <a:t>3.Empathetic </a:t>
            </a:r>
            <a:r>
              <a:rPr lang="en-ZA" sz="1100" baseline="0" dirty="0" smtClean="0">
                <a:solidFill>
                  <a:schemeClr val="tx1"/>
                </a:solidFill>
                <a:effectLst/>
                <a:latin typeface="Calibri" panose="020F0502020204030204" pitchFamily="34" charset="0"/>
                <a:ea typeface="Arial Unicode MS"/>
                <a:cs typeface="Times New Roman" panose="02020603050405020304" pitchFamily="18" charset="0"/>
              </a:rPr>
              <a:t>     			</a:t>
            </a:r>
            <a:r>
              <a:rPr lang="en-ZA" sz="1200" dirty="0" smtClean="0">
                <a:solidFill>
                  <a:srgbClr val="17365D"/>
                </a:solidFill>
                <a:effectLst/>
                <a:latin typeface="Arial" panose="020B0604020202020204" pitchFamily="34" charset="0"/>
                <a:ea typeface="Arial Unicode MS"/>
                <a:cs typeface="Times New Roman" panose="02020603050405020304" pitchFamily="18" charset="0"/>
              </a:rPr>
              <a:t>I-in-you</a:t>
            </a:r>
          </a:p>
          <a:p>
            <a:pPr marL="457200">
              <a:lnSpc>
                <a:spcPct val="115000"/>
              </a:lnSpc>
              <a:spcAft>
                <a:spcPts val="0"/>
              </a:spcAft>
            </a:pPr>
            <a:r>
              <a:rPr lang="en-ZA" sz="120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And then they</a:t>
            </a:r>
            <a:r>
              <a:rPr lang="en-ZA" sz="1200" baseline="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became aware of a voice teaching them about  a </a:t>
            </a:r>
            <a:r>
              <a:rPr lang="en-ZA" sz="1200" baseline="0" dirty="0" err="1"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diffirent</a:t>
            </a:r>
            <a:r>
              <a:rPr lang="en-ZA" sz="1200" baseline="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future </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ZA" sz="1200" dirty="0" smtClean="0">
                <a:solidFill>
                  <a:srgbClr val="FFC000"/>
                </a:solidFill>
                <a:effectLst/>
                <a:latin typeface="Arial" panose="020B0604020202020204" pitchFamily="34" charset="0"/>
                <a:ea typeface="Arial Unicode MS"/>
                <a:cs typeface="Times New Roman" panose="02020603050405020304" pitchFamily="18" charset="0"/>
              </a:rPr>
              <a:t>4. Generative</a:t>
            </a:r>
            <a:r>
              <a:rPr lang="en-ZA" sz="1100" dirty="0" smtClean="0">
                <a:solidFill>
                  <a:schemeClr val="tx1"/>
                </a:solidFill>
                <a:effectLst/>
                <a:latin typeface="Calibri" panose="020F0502020204030204" pitchFamily="34" charset="0"/>
                <a:ea typeface="Arial Unicode MS"/>
                <a:cs typeface="Times New Roman" panose="02020603050405020304" pitchFamily="18" charset="0"/>
              </a:rPr>
              <a:t>			</a:t>
            </a:r>
            <a:r>
              <a:rPr lang="en-ZA" sz="1200" dirty="0" smtClean="0">
                <a:solidFill>
                  <a:srgbClr val="FFC000"/>
                </a:solidFill>
                <a:effectLst/>
                <a:latin typeface="Arial" panose="020B0604020202020204" pitchFamily="34" charset="0"/>
                <a:ea typeface="Arial Unicode MS"/>
                <a:cs typeface="Times New Roman" panose="02020603050405020304" pitchFamily="18" charset="0"/>
              </a:rPr>
              <a:t>I-in-now</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smtClean="0"/>
          </a:p>
          <a:p>
            <a:endParaRPr lang="nl-NL" dirty="0" smtClean="0"/>
          </a:p>
          <a:p>
            <a:endParaRPr lang="nl-NL" dirty="0" smtClean="0"/>
          </a:p>
          <a:p>
            <a:r>
              <a:rPr lang="nl-NL" dirty="0" smtClean="0"/>
              <a:t>Die patroon van die U-teorie soos hierbo beskrywe is wetmatig, jy kan met ander woorde nie spring van die 1 na 4 nie, maar moet deur intensionale (self)begeleiding deur die proses werk.  Die data van my gevallestudie het dit onomwonde bevestig en strook met 100de voorbeelde uit Communitas se begeleiding van prosesse. In die geval van die gevallestudie het leiersgroep vlak 4: Generatiewe luister, na 2 jaar se inoefening van gewoontes, bereik en kon hulle begin om oor hulle identiteit as ‘n geskenk vir die toekoms begin praat. Die implikasie is dat indien daar inligting na mense gekommunikeer word oor bv die toekoms en die koninkryk se ideale van ‘n nuwe mensheid, maar die “gehoor” is primer in die eerste vlak van luister-“ I-in-me”, is hulle vermoë om die boodskap te hoor byna nul, hulle luister maar is eintlik afwesig. Ek dink dit beskryf tot ‘n groot mate wat al vir baie lank in kerke gebeur, ons verduidelik die evangelie en die visie van die Koninkryk maar mense hoor dit nie, dan is ons gewoonte om dit weer  te verduidelik wat sonder dat ons dit bedoel mense immuun maak teen die boodskap. </a:t>
            </a:r>
            <a:endParaRPr lang="en-ZA" dirty="0"/>
          </a:p>
        </p:txBody>
      </p:sp>
      <p:sp>
        <p:nvSpPr>
          <p:cNvPr id="4" name="Slide Number Placeholder 3"/>
          <p:cNvSpPr>
            <a:spLocks noGrp="1"/>
          </p:cNvSpPr>
          <p:nvPr>
            <p:ph type="sldNum" sz="quarter" idx="10"/>
          </p:nvPr>
        </p:nvSpPr>
        <p:spPr/>
        <p:txBody>
          <a:bodyPr/>
          <a:lstStyle/>
          <a:p>
            <a:fld id="{7EF147C4-E07C-498A-A0A7-36E3381DABC3}" type="slidenum">
              <a:rPr lang="en-ZA" smtClean="0"/>
              <a:t>10</a:t>
            </a:fld>
            <a:endParaRPr lang="en-ZA"/>
          </a:p>
        </p:txBody>
      </p:sp>
    </p:spTree>
    <p:extLst>
      <p:ext uri="{BB962C8B-B14F-4D97-AF65-F5344CB8AC3E}">
        <p14:creationId xmlns:p14="http://schemas.microsoft.com/office/powerpoint/2010/main" val="331084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It took us 3years</a:t>
            </a:r>
            <a:r>
              <a:rPr lang="nl-NL" baseline="0" dirty="0" smtClean="0"/>
              <a:t> of slowing down- 3 retreats and several counsil meetings to learn to slow down in prayer, listening to each other,seemingly doing nothing, doing nothing but in fact much was happening in the unseen consiousness of the leaders.</a:t>
            </a:r>
            <a:endParaRPr lang="nl-NL" dirty="0" smtClean="0"/>
          </a:p>
          <a:p>
            <a:r>
              <a:rPr lang="nl-NL" dirty="0" smtClean="0"/>
              <a:t>Verstadiging (slowing down) veroorsaak in moderne mense wat in die kapitalistiese mark-ekonomie moet oorleef (alpha beweging se gerigtheid op produksie en effektiwiteit) soveel angs dat hulle dit normaalweg nie onbegeleid kan doen nie. By die verhoging van angs neem die reptiee-brein oor en kaap die proses. Dit is fisiologies vir die reptile-brein onmoontlik om te luister.  Let vir ‘n oomblik op hoe verslaaf ons media byvoorbeeld is aan die deurgee van inliging wat angs opjaag- lees net die opskrifte koerante.</a:t>
            </a:r>
            <a:endParaRPr lang="en-ZA" dirty="0"/>
          </a:p>
        </p:txBody>
      </p:sp>
      <p:sp>
        <p:nvSpPr>
          <p:cNvPr id="4" name="Slide Number Placeholder 3"/>
          <p:cNvSpPr>
            <a:spLocks noGrp="1"/>
          </p:cNvSpPr>
          <p:nvPr>
            <p:ph type="sldNum" sz="quarter" idx="10"/>
          </p:nvPr>
        </p:nvSpPr>
        <p:spPr/>
        <p:txBody>
          <a:bodyPr/>
          <a:lstStyle/>
          <a:p>
            <a:fld id="{7EF147C4-E07C-498A-A0A7-36E3381DABC3}" type="slidenum">
              <a:rPr lang="en-ZA" smtClean="0"/>
              <a:t>11</a:t>
            </a:fld>
            <a:endParaRPr lang="en-ZA"/>
          </a:p>
        </p:txBody>
      </p:sp>
    </p:spTree>
    <p:extLst>
      <p:ext uri="{BB962C8B-B14F-4D97-AF65-F5344CB8AC3E}">
        <p14:creationId xmlns:p14="http://schemas.microsoft.com/office/powerpoint/2010/main" val="297968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15000"/>
              </a:lnSpc>
              <a:spcAft>
                <a:spcPts val="0"/>
              </a:spcAft>
            </a:pPr>
            <a:r>
              <a:rPr lang="en-ZA" sz="1200" b="1" dirty="0" smtClean="0">
                <a:effectLst/>
                <a:latin typeface="Arial" panose="020B0604020202020204" pitchFamily="34" charset="0"/>
                <a:ea typeface="Arial Unicode MS"/>
                <a:cs typeface="Times New Roman" panose="02020603050405020304" pitchFamily="18" charset="0"/>
              </a:rPr>
              <a:t>I was </a:t>
            </a:r>
            <a:r>
              <a:rPr lang="en-ZA" sz="1200" b="1" dirty="0" err="1" smtClean="0">
                <a:effectLst/>
                <a:latin typeface="Arial" panose="020B0604020202020204" pitchFamily="34" charset="0"/>
                <a:ea typeface="Arial Unicode MS"/>
                <a:cs typeface="Times New Roman" panose="02020603050405020304" pitchFamily="18" charset="0"/>
              </a:rPr>
              <a:t>surpiced</a:t>
            </a:r>
            <a:r>
              <a:rPr lang="en-ZA" sz="1200" b="1" dirty="0" smtClean="0">
                <a:effectLst/>
                <a:latin typeface="Arial" panose="020B0604020202020204" pitchFamily="34" charset="0"/>
                <a:ea typeface="Arial Unicode MS"/>
                <a:cs typeface="Times New Roman" panose="02020603050405020304" pitchFamily="18" charset="0"/>
              </a:rPr>
              <a:t> to discover that</a:t>
            </a:r>
            <a:r>
              <a:rPr lang="en-ZA" sz="1200" b="1" baseline="0" dirty="0" smtClean="0">
                <a:effectLst/>
                <a:latin typeface="Arial" panose="020B0604020202020204" pitchFamily="34" charset="0"/>
                <a:ea typeface="Arial Unicode MS"/>
                <a:cs typeface="Times New Roman" panose="02020603050405020304" pitchFamily="18" charset="0"/>
              </a:rPr>
              <a:t> the formation follows a specific pattern </a:t>
            </a:r>
            <a:endParaRPr lang="en-ZA" sz="1200" b="1" dirty="0" smtClean="0">
              <a:effectLst/>
              <a:latin typeface="Arial" panose="020B0604020202020204" pitchFamily="34" charset="0"/>
              <a:ea typeface="Arial Unicode MS"/>
              <a:cs typeface="Times New Roman" panose="02020603050405020304" pitchFamily="18" charset="0"/>
            </a:endParaRPr>
          </a:p>
          <a:p>
            <a:pPr marL="457200">
              <a:lnSpc>
                <a:spcPct val="115000"/>
              </a:lnSpc>
              <a:spcAft>
                <a:spcPts val="0"/>
              </a:spcAft>
            </a:pPr>
            <a:r>
              <a:rPr lang="en-ZA" sz="1200" b="1" dirty="0" err="1" smtClean="0">
                <a:effectLst/>
                <a:latin typeface="Arial" panose="020B0604020202020204" pitchFamily="34" charset="0"/>
                <a:ea typeface="Arial Unicode MS"/>
                <a:cs typeface="Times New Roman" panose="02020603050405020304" pitchFamily="18" charset="0"/>
              </a:rPr>
              <a:t>Scharmer</a:t>
            </a:r>
            <a:r>
              <a:rPr lang="en-ZA" sz="1200" b="1" dirty="0" smtClean="0">
                <a:effectLst/>
                <a:latin typeface="Arial" panose="020B0604020202020204" pitchFamily="34" charset="0"/>
                <a:ea typeface="Arial Unicode MS"/>
                <a:cs typeface="Times New Roman" panose="02020603050405020304" pitchFamily="18" charset="0"/>
              </a:rPr>
              <a:t> </a:t>
            </a:r>
            <a:r>
              <a:rPr lang="en-ZA" sz="1200" b="1" dirty="0" err="1" smtClean="0">
                <a:effectLst/>
                <a:latin typeface="Arial" panose="020B0604020202020204" pitchFamily="34" charset="0"/>
                <a:ea typeface="Arial Unicode MS"/>
                <a:cs typeface="Times New Roman" panose="02020603050405020304" pitchFamily="18" charset="0"/>
              </a:rPr>
              <a:t>Luister</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ZA" sz="1200" b="1" dirty="0" smtClean="0">
                <a:effectLst/>
                <a:latin typeface="Arial" panose="020B0604020202020204" pitchFamily="34" charset="0"/>
                <a:ea typeface="Arial Unicode MS"/>
                <a:cs typeface="Times New Roman" panose="02020603050405020304" pitchFamily="18" charset="0"/>
              </a:rPr>
              <a:t>Field of attention</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ZA" sz="1200" dirty="0" smtClean="0">
                <a:solidFill>
                  <a:srgbClr val="FF0000"/>
                </a:solidFill>
                <a:effectLst/>
                <a:latin typeface="Arial" panose="020B0604020202020204" pitchFamily="34" charset="0"/>
                <a:ea typeface="Arial Unicode MS"/>
                <a:cs typeface="Times New Roman" panose="02020603050405020304" pitchFamily="18" charset="0"/>
              </a:rPr>
              <a:t>1.Downloading 			I-in-me</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ZA" sz="1200" dirty="0" smtClean="0">
                <a:solidFill>
                  <a:srgbClr val="17365D"/>
                </a:solidFill>
                <a:effectLst/>
                <a:latin typeface="Arial" panose="020B0604020202020204" pitchFamily="34" charset="0"/>
                <a:ea typeface="Arial Unicode MS"/>
                <a:cs typeface="Times New Roman" panose="02020603050405020304" pitchFamily="18" charset="0"/>
              </a:rPr>
              <a:t>2.Factual listening</a:t>
            </a:r>
            <a:r>
              <a:rPr lang="en-ZA" sz="1100" dirty="0" smtClean="0">
                <a:solidFill>
                  <a:schemeClr val="tx1"/>
                </a:solidFill>
                <a:effectLst/>
                <a:latin typeface="Calibri" panose="020F0502020204030204" pitchFamily="34" charset="0"/>
                <a:ea typeface="Arial Unicode MS"/>
                <a:cs typeface="Times New Roman" panose="02020603050405020304" pitchFamily="18" charset="0"/>
              </a:rPr>
              <a:t>			</a:t>
            </a:r>
            <a:r>
              <a:rPr lang="en-ZA" sz="1200" dirty="0" smtClean="0">
                <a:solidFill>
                  <a:srgbClr val="17365D"/>
                </a:solidFill>
                <a:effectLst/>
                <a:latin typeface="Arial" panose="020B0604020202020204" pitchFamily="34" charset="0"/>
                <a:ea typeface="Arial Unicode MS"/>
                <a:cs typeface="Times New Roman" panose="02020603050405020304" pitchFamily="18" charset="0"/>
              </a:rPr>
              <a:t>I-in-it</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ZA" sz="1200" dirty="0" smtClean="0">
                <a:solidFill>
                  <a:srgbClr val="17365D"/>
                </a:solidFill>
                <a:effectLst/>
                <a:latin typeface="Arial" panose="020B0604020202020204" pitchFamily="34" charset="0"/>
                <a:ea typeface="Arial Unicode MS"/>
                <a:cs typeface="Times New Roman" panose="02020603050405020304" pitchFamily="18" charset="0"/>
              </a:rPr>
              <a:t>3.Empathetic </a:t>
            </a:r>
            <a:r>
              <a:rPr lang="en-ZA" sz="1100" baseline="0" dirty="0" smtClean="0">
                <a:solidFill>
                  <a:schemeClr val="tx1"/>
                </a:solidFill>
                <a:effectLst/>
                <a:latin typeface="Calibri" panose="020F0502020204030204" pitchFamily="34" charset="0"/>
                <a:ea typeface="Arial Unicode MS"/>
                <a:cs typeface="Times New Roman" panose="02020603050405020304" pitchFamily="18" charset="0"/>
              </a:rPr>
              <a:t>     			</a:t>
            </a:r>
            <a:r>
              <a:rPr lang="en-ZA" sz="1200" dirty="0" smtClean="0">
                <a:solidFill>
                  <a:srgbClr val="17365D"/>
                </a:solidFill>
                <a:effectLst/>
                <a:latin typeface="Arial" panose="020B0604020202020204" pitchFamily="34" charset="0"/>
                <a:ea typeface="Arial Unicode MS"/>
                <a:cs typeface="Times New Roman" panose="02020603050405020304" pitchFamily="18" charset="0"/>
              </a:rPr>
              <a:t>I-in-you</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ZA" sz="1200" dirty="0" smtClean="0">
                <a:solidFill>
                  <a:srgbClr val="FFC000"/>
                </a:solidFill>
                <a:effectLst/>
                <a:latin typeface="Arial" panose="020B0604020202020204" pitchFamily="34" charset="0"/>
                <a:ea typeface="Arial Unicode MS"/>
                <a:cs typeface="Times New Roman" panose="02020603050405020304" pitchFamily="18" charset="0"/>
              </a:rPr>
              <a:t>4. Generative</a:t>
            </a:r>
            <a:r>
              <a:rPr lang="en-ZA" sz="1100" dirty="0" smtClean="0">
                <a:solidFill>
                  <a:schemeClr val="tx1"/>
                </a:solidFill>
                <a:effectLst/>
                <a:latin typeface="Calibri" panose="020F0502020204030204" pitchFamily="34" charset="0"/>
                <a:ea typeface="Arial Unicode MS"/>
                <a:cs typeface="Times New Roman" panose="02020603050405020304" pitchFamily="18" charset="0"/>
              </a:rPr>
              <a:t>			</a:t>
            </a:r>
            <a:r>
              <a:rPr lang="en-ZA" sz="1200" dirty="0" smtClean="0">
                <a:solidFill>
                  <a:srgbClr val="FFC000"/>
                </a:solidFill>
                <a:effectLst/>
                <a:latin typeface="Arial" panose="020B0604020202020204" pitchFamily="34" charset="0"/>
                <a:ea typeface="Arial Unicode MS"/>
                <a:cs typeface="Times New Roman" panose="02020603050405020304" pitchFamily="18" charset="0"/>
              </a:rPr>
              <a:t>I-in-now</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smtClean="0"/>
          </a:p>
          <a:p>
            <a:endParaRPr lang="nl-NL" dirty="0" smtClean="0"/>
          </a:p>
          <a:p>
            <a:endParaRPr lang="nl-NL" dirty="0" smtClean="0"/>
          </a:p>
          <a:p>
            <a:r>
              <a:rPr lang="nl-NL" dirty="0" smtClean="0"/>
              <a:t>Die patroon van die U-teorie soos hierbo beskrywe is wetmatig, jy kan met ander woorde nie spring van die 1 na 4 nie, maar moet deur intensionale (self)begeleiding deur die proses werk.  Die data van my gevallestudie het dit onomwonde bevestig en strook met 100de voorbeelde uit Communitas se begeleiding van prosesse. In die geval van die gevallestudie het leiersgroep vlak 4: Generatiewe luister, na 2 jaar se inoefening van gewoontes, bereik en kon hulle begin om oor hulle identiteit as ‘n geskenk vir die toekoms begin praat. Die implikasie is dat indien daar inligting na mense gekommunikeer word oor bv die toekoms en die koninkryk se ideale van ‘n nuwe mensheid, maar die “gehoor” is primer in die eerste vlak van luister-“ I-in-me”, is hulle vermoë om die boodskap te hoor byna nul, hulle luister maar is eintlik afwesig. Ek dink dit beskryf tot ‘n groot mate wat al vir baie lank in kerke gebeur, ons verduidelik die evangelie en die visie van die Koninkryk maar mense hoor dit nie, dan is ons gewoonte om dit weer  te verduidelik wat sonder dat ons dit bedoel mense immuun maak teen die boodskap. </a:t>
            </a:r>
            <a:endParaRPr lang="en-ZA" dirty="0"/>
          </a:p>
        </p:txBody>
      </p:sp>
      <p:sp>
        <p:nvSpPr>
          <p:cNvPr id="4" name="Slide Number Placeholder 3"/>
          <p:cNvSpPr>
            <a:spLocks noGrp="1"/>
          </p:cNvSpPr>
          <p:nvPr>
            <p:ph type="sldNum" sz="quarter" idx="10"/>
          </p:nvPr>
        </p:nvSpPr>
        <p:spPr/>
        <p:txBody>
          <a:bodyPr/>
          <a:lstStyle/>
          <a:p>
            <a:fld id="{7EF147C4-E07C-498A-A0A7-36E3381DABC3}" type="slidenum">
              <a:rPr lang="en-ZA" smtClean="0"/>
              <a:t>12</a:t>
            </a:fld>
            <a:endParaRPr lang="en-ZA"/>
          </a:p>
        </p:txBody>
      </p:sp>
    </p:spTree>
    <p:extLst>
      <p:ext uri="{BB962C8B-B14F-4D97-AF65-F5344CB8AC3E}">
        <p14:creationId xmlns:p14="http://schemas.microsoft.com/office/powerpoint/2010/main" val="3402553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3175"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8056028E-294F-4422-B83E-C4B94962CA75}" type="datetime1">
              <a:rPr lang="en-ZA" smtClean="0"/>
              <a:t>2017/06/13</a:t>
            </a:fld>
            <a:endParaRPr lang="en-ZA"/>
          </a:p>
        </p:txBody>
      </p:sp>
      <p:sp>
        <p:nvSpPr>
          <p:cNvPr id="5" name="Footer Placeholder 4"/>
          <p:cNvSpPr>
            <a:spLocks noGrp="1"/>
          </p:cNvSpPr>
          <p:nvPr>
            <p:ph type="ftr" sz="quarter" idx="11"/>
          </p:nvPr>
        </p:nvSpPr>
        <p:spPr/>
        <p:txBody>
          <a:bodyPr/>
          <a:lstStyle/>
          <a:p>
            <a:r>
              <a:rPr lang="en-ZA" smtClean="0"/>
              <a:t>Frederick Marais Unit for Innovation and Transformation Stellenbosch University</a:t>
            </a:r>
            <a:endParaRPr lang="en-ZA"/>
          </a:p>
        </p:txBody>
      </p:sp>
      <p:sp>
        <p:nvSpPr>
          <p:cNvPr id="6" name="Slide Number Placeholder 5"/>
          <p:cNvSpPr>
            <a:spLocks noGrp="1"/>
          </p:cNvSpPr>
          <p:nvPr>
            <p:ph type="sldNum" sz="quarter" idx="12"/>
          </p:nvPr>
        </p:nvSpPr>
        <p:spPr>
          <a:xfrm>
            <a:off x="6303690" y="9258300"/>
            <a:ext cx="384721" cy="379591"/>
          </a:xfrm>
        </p:spPr>
        <p:txBody>
          <a:bodyPr/>
          <a:lstStyle/>
          <a:p>
            <a:fld id="{D2A479F1-4848-4887-842D-8AAB83467B74}" type="slidenum">
              <a:rPr lang="en-ZA" smtClean="0"/>
              <a:t>‹#›</a:t>
            </a:fld>
            <a:endParaRPr lang="en-ZA"/>
          </a:p>
        </p:txBody>
      </p:sp>
    </p:spTree>
    <p:extLst>
      <p:ext uri="{BB962C8B-B14F-4D97-AF65-F5344CB8AC3E}">
        <p14:creationId xmlns:p14="http://schemas.microsoft.com/office/powerpoint/2010/main" val="1643639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19250" y="660400"/>
            <a:ext cx="9758016" cy="59055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299" y="638919"/>
            <a:ext cx="5325770" cy="8216901"/>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31000" y="4965700"/>
            <a:ext cx="5334000" cy="3898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31000" y="635000"/>
            <a:ext cx="5334000" cy="3898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635000"/>
            <a:ext cx="5334000" cy="8229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8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jameskasmith.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066789"/>
            <a:ext cx="10464800" cy="4439557"/>
          </a:xfrm>
        </p:spPr>
        <p:txBody>
          <a:bodyPr>
            <a:normAutofit/>
          </a:bodyPr>
          <a:lstStyle/>
          <a:p>
            <a:r>
              <a:rPr lang="en-ZA" sz="4900" dirty="0"/>
              <a:t>Ministry that informs and</a:t>
            </a:r>
            <a:br>
              <a:rPr lang="en-ZA" sz="4900" dirty="0"/>
            </a:br>
            <a:r>
              <a:rPr lang="en-ZA" sz="4900" dirty="0"/>
              <a:t>transforms </a:t>
            </a:r>
            <a:r>
              <a:rPr lang="en-ZA" sz="4900" dirty="0" smtClean="0"/>
              <a:t> </a:t>
            </a:r>
            <a:br>
              <a:rPr lang="en-ZA" sz="4900" dirty="0" smtClean="0"/>
            </a:br>
            <a:r>
              <a:rPr lang="en-ZA" sz="4900" dirty="0" smtClean="0"/>
              <a:t>the contributions </a:t>
            </a:r>
            <a:r>
              <a:rPr lang="en-ZA" sz="4900" dirty="0"/>
              <a:t>of </a:t>
            </a:r>
            <a:r>
              <a:rPr lang="en-ZA" sz="4900" dirty="0" smtClean="0"/>
              <a:t/>
            </a:r>
            <a:br>
              <a:rPr lang="en-ZA" sz="4900" dirty="0" smtClean="0"/>
            </a:br>
            <a:r>
              <a:rPr lang="en-ZA" sz="4900" dirty="0" smtClean="0"/>
              <a:t>Jamie Smith</a:t>
            </a:r>
            <a:r>
              <a:rPr lang="en-ZA" dirty="0" smtClean="0"/>
              <a:t/>
            </a:r>
            <a:br>
              <a:rPr lang="en-ZA" dirty="0" smtClean="0"/>
            </a:br>
            <a:endParaRPr lang="en-ZA" dirty="0"/>
          </a:p>
        </p:txBody>
      </p:sp>
      <p:sp>
        <p:nvSpPr>
          <p:cNvPr id="3" name="Text Placeholder 2"/>
          <p:cNvSpPr>
            <a:spLocks noGrp="1"/>
          </p:cNvSpPr>
          <p:nvPr>
            <p:ph type="body" sz="quarter" idx="1"/>
          </p:nvPr>
        </p:nvSpPr>
        <p:spPr>
          <a:xfrm>
            <a:off x="1270000" y="5399307"/>
            <a:ext cx="10464800" cy="1676400"/>
          </a:xfrm>
        </p:spPr>
        <p:txBody>
          <a:bodyPr>
            <a:normAutofit fontScale="92500" lnSpcReduction="20000"/>
          </a:bodyPr>
          <a:lstStyle/>
          <a:p>
            <a:endParaRPr lang="en-ZA" dirty="0" smtClean="0"/>
          </a:p>
          <a:p>
            <a:r>
              <a:rPr lang="en-ZA" dirty="0" smtClean="0"/>
              <a:t>Frederick Marais</a:t>
            </a:r>
          </a:p>
          <a:p>
            <a:r>
              <a:rPr lang="en-ZA" dirty="0" err="1" smtClean="0"/>
              <a:t>Winterschool</a:t>
            </a:r>
            <a:endParaRPr lang="en-ZA" dirty="0" smtClean="0"/>
          </a:p>
          <a:p>
            <a:r>
              <a:rPr lang="en-ZA" dirty="0" smtClean="0"/>
              <a:t>2017</a:t>
            </a:r>
            <a:endParaRPr lang="en-ZA" dirty="0"/>
          </a:p>
        </p:txBody>
      </p:sp>
    </p:spTree>
    <p:extLst>
      <p:ext uri="{BB962C8B-B14F-4D97-AF65-F5344CB8AC3E}">
        <p14:creationId xmlns:p14="http://schemas.microsoft.com/office/powerpoint/2010/main" val="264128348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737293" y="8829825"/>
            <a:ext cx="6872428" cy="713458"/>
          </a:xfrm>
        </p:spPr>
        <p:txBody>
          <a:bodyPr/>
          <a:lstStyle/>
          <a:p>
            <a:r>
              <a:rPr lang="en-ZA" dirty="0" smtClean="0"/>
              <a:t>Frederick Marais </a:t>
            </a:r>
          </a:p>
          <a:p>
            <a:r>
              <a:rPr lang="en-ZA" dirty="0" smtClean="0"/>
              <a:t>Unit for Innovation and Transformation at Stellenbosch University</a:t>
            </a:r>
            <a:endParaRPr lang="en-ZA" dirty="0"/>
          </a:p>
        </p:txBody>
      </p:sp>
      <p:sp>
        <p:nvSpPr>
          <p:cNvPr id="5" name="Title 1"/>
          <p:cNvSpPr txBox="1">
            <a:spLocks/>
          </p:cNvSpPr>
          <p:nvPr/>
        </p:nvSpPr>
        <p:spPr>
          <a:xfrm>
            <a:off x="-461574" y="165877"/>
            <a:ext cx="6144683" cy="8663949"/>
          </a:xfrm>
          <a:prstGeom prst="rect">
            <a:avLst/>
          </a:prstGeom>
        </p:spPr>
        <p:txBody>
          <a:bodyPr vert="horz" lIns="130048" tIns="65024" rIns="130048" bIns="6502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71110" dirty="0" smtClean="0">
                <a:solidFill>
                  <a:schemeClr val="accent3">
                    <a:lumMod val="60000"/>
                    <a:lumOff val="40000"/>
                  </a:schemeClr>
                </a:solidFill>
              </a:rPr>
              <a:t>3</a:t>
            </a:r>
            <a:endParaRPr lang="en-ZA" sz="71110" dirty="0">
              <a:solidFill>
                <a:schemeClr val="accent3">
                  <a:lumMod val="60000"/>
                  <a:lumOff val="40000"/>
                </a:schemeClr>
              </a:solidFill>
            </a:endParaRPr>
          </a:p>
        </p:txBody>
      </p:sp>
      <p:grpSp>
        <p:nvGrpSpPr>
          <p:cNvPr id="7" name="Group 95"/>
          <p:cNvGrpSpPr>
            <a:grpSpLocks/>
          </p:cNvGrpSpPr>
          <p:nvPr/>
        </p:nvGrpSpPr>
        <p:grpSpPr bwMode="auto">
          <a:xfrm>
            <a:off x="7269951" y="882756"/>
            <a:ext cx="2407202" cy="7544834"/>
            <a:chOff x="25400" y="1068388"/>
            <a:chExt cx="1524000" cy="5304410"/>
          </a:xfrm>
        </p:grpSpPr>
        <p:grpSp>
          <p:nvGrpSpPr>
            <p:cNvPr id="8" name="Group 91"/>
            <p:cNvGrpSpPr>
              <a:grpSpLocks/>
            </p:cNvGrpSpPr>
            <p:nvPr/>
          </p:nvGrpSpPr>
          <p:grpSpPr bwMode="auto">
            <a:xfrm>
              <a:off x="82550" y="1068388"/>
              <a:ext cx="1409700" cy="1102297"/>
              <a:chOff x="82550" y="1068388"/>
              <a:chExt cx="1409700" cy="1102297"/>
            </a:xfrm>
          </p:grpSpPr>
          <p:sp>
            <p:nvSpPr>
              <p:cNvPr id="27" name="Oval 14"/>
              <p:cNvSpPr>
                <a:spLocks noChangeArrowheads="1"/>
              </p:cNvSpPr>
              <p:nvPr/>
            </p:nvSpPr>
            <p:spPr bwMode="auto">
              <a:xfrm>
                <a:off x="368300" y="1068388"/>
                <a:ext cx="838200" cy="838200"/>
              </a:xfrm>
              <a:prstGeom prst="ellipse">
                <a:avLst/>
              </a:prstGeom>
              <a:solidFill>
                <a:srgbClr val="D9D9D9"/>
              </a:solidFill>
              <a:ln w="28575">
                <a:solidFill>
                  <a:srgbClr val="808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28" name="AutoShape 15"/>
              <p:cNvSpPr>
                <a:spLocks noChangeArrowheads="1"/>
              </p:cNvSpPr>
              <p:nvPr/>
            </p:nvSpPr>
            <p:spPr bwMode="auto">
              <a:xfrm>
                <a:off x="749300" y="14493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29" name="Text Box 31"/>
              <p:cNvSpPr txBox="1">
                <a:spLocks noChangeArrowheads="1"/>
              </p:cNvSpPr>
              <p:nvPr/>
            </p:nvSpPr>
            <p:spPr bwMode="auto">
              <a:xfrm>
                <a:off x="82550" y="1828800"/>
                <a:ext cx="1409700" cy="34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2560">
                    <a:solidFill>
                      <a:srgbClr val="FF0000"/>
                    </a:solidFill>
                  </a:rPr>
                  <a:t>I-in-me</a:t>
                </a:r>
              </a:p>
            </p:txBody>
          </p:sp>
        </p:grpSp>
        <p:grpSp>
          <p:nvGrpSpPr>
            <p:cNvPr id="9" name="Group 92"/>
            <p:cNvGrpSpPr>
              <a:grpSpLocks/>
            </p:cNvGrpSpPr>
            <p:nvPr/>
          </p:nvGrpSpPr>
          <p:grpSpPr bwMode="auto">
            <a:xfrm>
              <a:off x="127000" y="2342092"/>
              <a:ext cx="1320800" cy="1103885"/>
              <a:chOff x="127000" y="2414588"/>
              <a:chExt cx="1320800" cy="1103885"/>
            </a:xfrm>
          </p:grpSpPr>
          <p:sp>
            <p:nvSpPr>
              <p:cNvPr id="24" name="Oval 17"/>
              <p:cNvSpPr>
                <a:spLocks noChangeArrowheads="1"/>
              </p:cNvSpPr>
              <p:nvPr/>
            </p:nvSpPr>
            <p:spPr bwMode="auto">
              <a:xfrm>
                <a:off x="368300" y="2414588"/>
                <a:ext cx="838200" cy="838200"/>
              </a:xfrm>
              <a:prstGeom prst="ellipse">
                <a:avLst/>
              </a:prstGeom>
              <a:solidFill>
                <a:srgbClr val="D9D9D9"/>
              </a:solidFill>
              <a:ln w="28575">
                <a:solidFill>
                  <a:srgbClr val="808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25" name="AutoShape 18"/>
              <p:cNvSpPr>
                <a:spLocks noChangeArrowheads="1"/>
              </p:cNvSpPr>
              <p:nvPr/>
            </p:nvSpPr>
            <p:spPr bwMode="auto">
              <a:xfrm>
                <a:off x="1130300" y="29479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26" name="Text Box 32"/>
              <p:cNvSpPr txBox="1">
                <a:spLocks noChangeArrowheads="1"/>
              </p:cNvSpPr>
              <p:nvPr/>
            </p:nvSpPr>
            <p:spPr bwMode="auto">
              <a:xfrm>
                <a:off x="127000" y="3176588"/>
                <a:ext cx="1320800" cy="34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2560">
                    <a:solidFill>
                      <a:srgbClr val="FF0000"/>
                    </a:solidFill>
                  </a:rPr>
                  <a:t>I-in-it</a:t>
                </a:r>
              </a:p>
            </p:txBody>
          </p:sp>
        </p:grpSp>
        <p:grpSp>
          <p:nvGrpSpPr>
            <p:cNvPr id="10" name="Group 93"/>
            <p:cNvGrpSpPr>
              <a:grpSpLocks/>
            </p:cNvGrpSpPr>
            <p:nvPr/>
          </p:nvGrpSpPr>
          <p:grpSpPr bwMode="auto">
            <a:xfrm>
              <a:off x="82550" y="3617384"/>
              <a:ext cx="1409700" cy="1102297"/>
              <a:chOff x="82550" y="3697288"/>
              <a:chExt cx="1409700" cy="1102297"/>
            </a:xfrm>
          </p:grpSpPr>
          <p:sp>
            <p:nvSpPr>
              <p:cNvPr id="21" name="Oval 20"/>
              <p:cNvSpPr>
                <a:spLocks noChangeArrowheads="1"/>
              </p:cNvSpPr>
              <p:nvPr/>
            </p:nvSpPr>
            <p:spPr bwMode="auto">
              <a:xfrm>
                <a:off x="368300" y="3697288"/>
                <a:ext cx="838200" cy="838200"/>
              </a:xfrm>
              <a:prstGeom prst="ellipse">
                <a:avLst/>
              </a:prstGeom>
              <a:solidFill>
                <a:srgbClr val="D9D9D9"/>
              </a:solidFill>
              <a:ln w="28575">
                <a:solidFill>
                  <a:srgbClr val="808080"/>
                </a:solidFill>
                <a:prstDash val="dash"/>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22" name="AutoShape 21"/>
              <p:cNvSpPr>
                <a:spLocks noChangeArrowheads="1"/>
              </p:cNvSpPr>
              <p:nvPr/>
            </p:nvSpPr>
            <p:spPr bwMode="auto">
              <a:xfrm>
                <a:off x="1377950" y="42306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23" name="Text Box 33"/>
              <p:cNvSpPr txBox="1">
                <a:spLocks noChangeArrowheads="1"/>
              </p:cNvSpPr>
              <p:nvPr/>
            </p:nvSpPr>
            <p:spPr bwMode="auto">
              <a:xfrm>
                <a:off x="82550" y="4457700"/>
                <a:ext cx="1409700" cy="34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2560">
                    <a:solidFill>
                      <a:srgbClr val="FF0000"/>
                    </a:solidFill>
                  </a:rPr>
                  <a:t>I-in-you</a:t>
                </a:r>
              </a:p>
            </p:txBody>
          </p:sp>
        </p:grpSp>
        <p:grpSp>
          <p:nvGrpSpPr>
            <p:cNvPr id="11" name="Group 94"/>
            <p:cNvGrpSpPr>
              <a:grpSpLocks/>
            </p:cNvGrpSpPr>
            <p:nvPr/>
          </p:nvGrpSpPr>
          <p:grpSpPr bwMode="auto">
            <a:xfrm>
              <a:off x="25400" y="4891088"/>
              <a:ext cx="1524000" cy="1481710"/>
              <a:chOff x="25400" y="4891088"/>
              <a:chExt cx="1524000" cy="1481710"/>
            </a:xfrm>
          </p:grpSpPr>
          <p:sp>
            <p:nvSpPr>
              <p:cNvPr id="12" name="Rectangle 23"/>
              <p:cNvSpPr>
                <a:spLocks noChangeArrowheads="1"/>
              </p:cNvSpPr>
              <p:nvPr/>
            </p:nvSpPr>
            <p:spPr bwMode="auto">
              <a:xfrm>
                <a:off x="693998" y="5327650"/>
                <a:ext cx="116953" cy="4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13" name="Oval 24"/>
              <p:cNvSpPr>
                <a:spLocks noChangeArrowheads="1"/>
              </p:cNvSpPr>
              <p:nvPr/>
            </p:nvSpPr>
            <p:spPr bwMode="auto">
              <a:xfrm flipV="1">
                <a:off x="368300" y="4967288"/>
                <a:ext cx="838200" cy="838200"/>
              </a:xfrm>
              <a:prstGeom prst="ellipse">
                <a:avLst/>
              </a:prstGeom>
              <a:solidFill>
                <a:srgbClr val="D9D9D9"/>
              </a:solidFill>
              <a:ln w="28575">
                <a:solidFill>
                  <a:srgbClr val="808080"/>
                </a:solidFill>
                <a:prstDash val="dash"/>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14" name="AutoShape 25"/>
              <p:cNvSpPr>
                <a:spLocks noChangeArrowheads="1"/>
              </p:cNvSpPr>
              <p:nvPr/>
            </p:nvSpPr>
            <p:spPr bwMode="auto">
              <a:xfrm flipV="1">
                <a:off x="736600" y="6034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15" name="AutoShape 26"/>
              <p:cNvSpPr>
                <a:spLocks noChangeArrowheads="1"/>
              </p:cNvSpPr>
              <p:nvPr/>
            </p:nvSpPr>
            <p:spPr bwMode="auto">
              <a:xfrm flipV="1">
                <a:off x="50800" y="57261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16" name="AutoShape 27"/>
              <p:cNvSpPr>
                <a:spLocks noChangeArrowheads="1"/>
              </p:cNvSpPr>
              <p:nvPr/>
            </p:nvSpPr>
            <p:spPr bwMode="auto">
              <a:xfrm flipV="1">
                <a:off x="50800" y="4891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17" name="AutoShape 28"/>
              <p:cNvSpPr>
                <a:spLocks noChangeArrowheads="1"/>
              </p:cNvSpPr>
              <p:nvPr/>
            </p:nvSpPr>
            <p:spPr bwMode="auto">
              <a:xfrm flipV="1">
                <a:off x="1346200" y="4891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18" name="AutoShape 29"/>
              <p:cNvSpPr>
                <a:spLocks noChangeArrowheads="1"/>
              </p:cNvSpPr>
              <p:nvPr/>
            </p:nvSpPr>
            <p:spPr bwMode="auto">
              <a:xfrm flipV="1">
                <a:off x="1422400" y="57134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19" name="AutoShape 30"/>
              <p:cNvSpPr>
                <a:spLocks noChangeArrowheads="1"/>
              </p:cNvSpPr>
              <p:nvPr/>
            </p:nvSpPr>
            <p:spPr bwMode="auto">
              <a:xfrm flipV="1">
                <a:off x="749300" y="53451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20" name="Text Box 34"/>
              <p:cNvSpPr txBox="1">
                <a:spLocks noChangeArrowheads="1"/>
              </p:cNvSpPr>
              <p:nvPr/>
            </p:nvSpPr>
            <p:spPr bwMode="auto">
              <a:xfrm>
                <a:off x="25400" y="6030913"/>
                <a:ext cx="1524000" cy="34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2560">
                    <a:solidFill>
                      <a:srgbClr val="FF0000"/>
                    </a:solidFill>
                  </a:rPr>
                  <a:t>I-in-now</a:t>
                </a:r>
              </a:p>
            </p:txBody>
          </p:sp>
        </p:grpSp>
      </p:grpSp>
      <p:sp>
        <p:nvSpPr>
          <p:cNvPr id="2" name="Down Arrow 1"/>
          <p:cNvSpPr/>
          <p:nvPr/>
        </p:nvSpPr>
        <p:spPr>
          <a:xfrm>
            <a:off x="10428510" y="1066800"/>
            <a:ext cx="936171" cy="6007427"/>
          </a:xfrm>
          <a:prstGeom prst="downArrow">
            <a:avLst/>
          </a:prstGeom>
          <a:blipFill rotWithShape="1">
            <a:blip r:embed="rId3"/>
            <a:srcRect/>
            <a:tile tx="0" ty="0" sx="100000" sy="100000" flip="none" algn="tl"/>
          </a:bli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ZA" sz="26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386601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737293" y="8829825"/>
            <a:ext cx="6872428" cy="713458"/>
          </a:xfrm>
        </p:spPr>
        <p:txBody>
          <a:bodyPr/>
          <a:lstStyle/>
          <a:p>
            <a:r>
              <a:rPr lang="en-ZA" dirty="0" smtClean="0"/>
              <a:t>Frederick Marais </a:t>
            </a:r>
          </a:p>
          <a:p>
            <a:r>
              <a:rPr lang="en-ZA" dirty="0" smtClean="0"/>
              <a:t>Unit for Innovation and Transformation at Stellenbosch University</a:t>
            </a:r>
            <a:endParaRPr lang="en-ZA" dirty="0"/>
          </a:p>
        </p:txBody>
      </p:sp>
      <p:sp>
        <p:nvSpPr>
          <p:cNvPr id="5" name="Title 1"/>
          <p:cNvSpPr txBox="1">
            <a:spLocks/>
          </p:cNvSpPr>
          <p:nvPr/>
        </p:nvSpPr>
        <p:spPr>
          <a:xfrm>
            <a:off x="-461574" y="165877"/>
            <a:ext cx="6144683" cy="8663949"/>
          </a:xfrm>
          <a:prstGeom prst="rect">
            <a:avLst/>
          </a:prstGeom>
        </p:spPr>
        <p:txBody>
          <a:bodyPr vert="horz" lIns="130048" tIns="65024" rIns="130048" bIns="6502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71110" dirty="0">
                <a:solidFill>
                  <a:schemeClr val="accent3">
                    <a:lumMod val="60000"/>
                    <a:lumOff val="40000"/>
                  </a:schemeClr>
                </a:solidFill>
              </a:rPr>
              <a:t>4</a:t>
            </a:r>
          </a:p>
        </p:txBody>
      </p:sp>
      <p:sp>
        <p:nvSpPr>
          <p:cNvPr id="6" name="TextBox 5"/>
          <p:cNvSpPr txBox="1"/>
          <p:nvPr/>
        </p:nvSpPr>
        <p:spPr>
          <a:xfrm>
            <a:off x="5171052" y="541717"/>
            <a:ext cx="6861562" cy="8584401"/>
          </a:xfrm>
          <a:prstGeom prst="rect">
            <a:avLst/>
          </a:prstGeom>
          <a:noFill/>
        </p:spPr>
        <p:txBody>
          <a:bodyPr wrap="square" rtlCol="0">
            <a:spAutoFit/>
          </a:bodyPr>
          <a:lstStyle/>
          <a:p>
            <a:endParaRPr lang="en-ZA" sz="6258" dirty="0">
              <a:solidFill>
                <a:schemeClr val="tx1"/>
              </a:solidFill>
            </a:endParaRPr>
          </a:p>
          <a:p>
            <a:r>
              <a:rPr lang="en-ZA" sz="6258" dirty="0">
                <a:solidFill>
                  <a:schemeClr val="tx1"/>
                </a:solidFill>
              </a:rPr>
              <a:t>Formation is a process of </a:t>
            </a:r>
            <a:r>
              <a:rPr lang="en-ZA" sz="6258" b="1" dirty="0">
                <a:solidFill>
                  <a:schemeClr val="tx1"/>
                </a:solidFill>
              </a:rPr>
              <a:t>listening </a:t>
            </a:r>
            <a:r>
              <a:rPr lang="en-ZA" sz="6258" dirty="0">
                <a:solidFill>
                  <a:schemeClr val="tx1"/>
                </a:solidFill>
              </a:rPr>
              <a:t>and </a:t>
            </a:r>
            <a:r>
              <a:rPr lang="en-ZA" sz="6258" b="1" dirty="0" smtClean="0">
                <a:solidFill>
                  <a:schemeClr val="tx1"/>
                </a:solidFill>
              </a:rPr>
              <a:t>observing</a:t>
            </a:r>
            <a:r>
              <a:rPr lang="en-ZA" sz="6258" dirty="0" smtClean="0">
                <a:solidFill>
                  <a:schemeClr val="tx1"/>
                </a:solidFill>
              </a:rPr>
              <a:t>-it is an act of </a:t>
            </a:r>
            <a:r>
              <a:rPr lang="en-ZA" sz="6258" b="1" dirty="0">
                <a:solidFill>
                  <a:srgbClr val="FF0000"/>
                </a:solidFill>
              </a:rPr>
              <a:t>s</a:t>
            </a:r>
            <a:r>
              <a:rPr lang="en-ZA" sz="6258" b="1" dirty="0" smtClean="0">
                <a:solidFill>
                  <a:srgbClr val="FF0000"/>
                </a:solidFill>
              </a:rPr>
              <a:t>lowing </a:t>
            </a:r>
            <a:r>
              <a:rPr lang="en-ZA" sz="6258" b="1" dirty="0">
                <a:solidFill>
                  <a:srgbClr val="FF0000"/>
                </a:solidFill>
              </a:rPr>
              <a:t>down </a:t>
            </a:r>
            <a:r>
              <a:rPr lang="en-ZA" sz="6258" dirty="0">
                <a:solidFill>
                  <a:schemeClr val="bg1">
                    <a:lumMod val="50000"/>
                  </a:schemeClr>
                </a:solidFill>
              </a:rPr>
              <a:t>is necessary.</a:t>
            </a:r>
            <a:r>
              <a:rPr lang="en-ZA" sz="5120" dirty="0"/>
              <a:t/>
            </a:r>
            <a:br>
              <a:rPr lang="en-ZA" sz="5120" dirty="0"/>
            </a:br>
            <a:endParaRPr lang="en-ZA" sz="5120" dirty="0"/>
          </a:p>
        </p:txBody>
      </p:sp>
    </p:spTree>
    <p:extLst>
      <p:ext uri="{BB962C8B-B14F-4D97-AF65-F5344CB8AC3E}">
        <p14:creationId xmlns:p14="http://schemas.microsoft.com/office/powerpoint/2010/main" val="3249983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737293" y="8829825"/>
            <a:ext cx="6872428" cy="713458"/>
          </a:xfrm>
        </p:spPr>
        <p:txBody>
          <a:bodyPr/>
          <a:lstStyle/>
          <a:p>
            <a:r>
              <a:rPr lang="en-ZA" dirty="0" smtClean="0"/>
              <a:t>Frederick Marais </a:t>
            </a:r>
          </a:p>
          <a:p>
            <a:r>
              <a:rPr lang="en-ZA" dirty="0" smtClean="0"/>
              <a:t>Unit for Innovation and Transformation at Stellenbosch University</a:t>
            </a:r>
            <a:endParaRPr lang="en-ZA" dirty="0"/>
          </a:p>
        </p:txBody>
      </p:sp>
      <p:sp>
        <p:nvSpPr>
          <p:cNvPr id="5" name="Title 1"/>
          <p:cNvSpPr txBox="1">
            <a:spLocks/>
          </p:cNvSpPr>
          <p:nvPr/>
        </p:nvSpPr>
        <p:spPr>
          <a:xfrm>
            <a:off x="-461574" y="165877"/>
            <a:ext cx="6144683" cy="8663949"/>
          </a:xfrm>
          <a:prstGeom prst="rect">
            <a:avLst/>
          </a:prstGeom>
        </p:spPr>
        <p:txBody>
          <a:bodyPr vert="horz" lIns="130048" tIns="65024" rIns="130048" bIns="6502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71110" dirty="0">
                <a:solidFill>
                  <a:schemeClr val="accent3">
                    <a:lumMod val="60000"/>
                    <a:lumOff val="40000"/>
                  </a:schemeClr>
                </a:solidFill>
              </a:rPr>
              <a:t>5</a:t>
            </a:r>
          </a:p>
        </p:txBody>
      </p:sp>
      <p:sp>
        <p:nvSpPr>
          <p:cNvPr id="6" name="TextBox 5"/>
          <p:cNvSpPr txBox="1"/>
          <p:nvPr/>
        </p:nvSpPr>
        <p:spPr>
          <a:xfrm>
            <a:off x="5172825" y="2129461"/>
            <a:ext cx="6861562" cy="6658361"/>
          </a:xfrm>
          <a:prstGeom prst="rect">
            <a:avLst/>
          </a:prstGeom>
          <a:noFill/>
        </p:spPr>
        <p:txBody>
          <a:bodyPr wrap="square" rtlCol="0">
            <a:spAutoFit/>
          </a:bodyPr>
          <a:lstStyle/>
          <a:p>
            <a:r>
              <a:rPr lang="en-ZA" sz="6258" dirty="0">
                <a:solidFill>
                  <a:schemeClr val="tx1"/>
                </a:solidFill>
              </a:rPr>
              <a:t>The (</a:t>
            </a:r>
            <a:r>
              <a:rPr lang="en-ZA" sz="6258" b="1" dirty="0">
                <a:solidFill>
                  <a:schemeClr val="tx1"/>
                </a:solidFill>
              </a:rPr>
              <a:t>trans)formation </a:t>
            </a:r>
          </a:p>
          <a:p>
            <a:r>
              <a:rPr lang="en-ZA" sz="6258" dirty="0">
                <a:solidFill>
                  <a:schemeClr val="tx1"/>
                </a:solidFill>
              </a:rPr>
              <a:t>of the </a:t>
            </a:r>
            <a:r>
              <a:rPr lang="en-ZA" sz="6258" dirty="0" smtClean="0">
                <a:solidFill>
                  <a:schemeClr val="tx1"/>
                </a:solidFill>
              </a:rPr>
              <a:t>consciousness </a:t>
            </a:r>
            <a:r>
              <a:rPr lang="en-ZA" sz="6258" dirty="0">
                <a:solidFill>
                  <a:schemeClr val="tx1"/>
                </a:solidFill>
              </a:rPr>
              <a:t>follows a </a:t>
            </a:r>
            <a:r>
              <a:rPr lang="en-ZA" sz="6258" b="1" dirty="0">
                <a:solidFill>
                  <a:schemeClr val="tx1"/>
                </a:solidFill>
              </a:rPr>
              <a:t>specific pattern</a:t>
            </a:r>
            <a:r>
              <a:rPr lang="en-ZA" sz="6258" dirty="0">
                <a:solidFill>
                  <a:schemeClr val="tx1"/>
                </a:solidFill>
              </a:rPr>
              <a:t>.</a:t>
            </a:r>
            <a:r>
              <a:rPr lang="en-ZA" sz="5120" dirty="0"/>
              <a:t/>
            </a:r>
            <a:br>
              <a:rPr lang="en-ZA" sz="5120" dirty="0"/>
            </a:br>
            <a:endParaRPr lang="en-ZA" sz="5120" dirty="0"/>
          </a:p>
        </p:txBody>
      </p:sp>
    </p:spTree>
    <p:extLst>
      <p:ext uri="{BB962C8B-B14F-4D97-AF65-F5344CB8AC3E}">
        <p14:creationId xmlns:p14="http://schemas.microsoft.com/office/powerpoint/2010/main" val="1764838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737293" y="8829825"/>
            <a:ext cx="6872428" cy="713458"/>
          </a:xfrm>
        </p:spPr>
        <p:txBody>
          <a:bodyPr/>
          <a:lstStyle/>
          <a:p>
            <a:r>
              <a:rPr lang="en-ZA" dirty="0" smtClean="0"/>
              <a:t>Frederick Marais </a:t>
            </a:r>
          </a:p>
          <a:p>
            <a:r>
              <a:rPr lang="en-ZA" dirty="0" smtClean="0"/>
              <a:t>Unit for Innovation and Transformation at Stellenbosch University</a:t>
            </a:r>
            <a:endParaRPr lang="en-ZA" dirty="0"/>
          </a:p>
        </p:txBody>
      </p:sp>
      <p:sp>
        <p:nvSpPr>
          <p:cNvPr id="5" name="Title 1"/>
          <p:cNvSpPr txBox="1">
            <a:spLocks/>
          </p:cNvSpPr>
          <p:nvPr/>
        </p:nvSpPr>
        <p:spPr>
          <a:xfrm>
            <a:off x="-461574" y="165877"/>
            <a:ext cx="6144683" cy="8663949"/>
          </a:xfrm>
          <a:prstGeom prst="rect">
            <a:avLst/>
          </a:prstGeom>
        </p:spPr>
        <p:txBody>
          <a:bodyPr vert="horz" lIns="130048" tIns="65024" rIns="130048" bIns="6502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71110" dirty="0">
                <a:solidFill>
                  <a:schemeClr val="accent3">
                    <a:lumMod val="60000"/>
                    <a:lumOff val="40000"/>
                  </a:schemeClr>
                </a:solidFill>
              </a:rPr>
              <a:t>5</a:t>
            </a:r>
          </a:p>
        </p:txBody>
      </p:sp>
      <p:grpSp>
        <p:nvGrpSpPr>
          <p:cNvPr id="7" name="Group 95"/>
          <p:cNvGrpSpPr>
            <a:grpSpLocks/>
          </p:cNvGrpSpPr>
          <p:nvPr/>
        </p:nvGrpSpPr>
        <p:grpSpPr bwMode="auto">
          <a:xfrm>
            <a:off x="7269951" y="882756"/>
            <a:ext cx="2407202" cy="7544834"/>
            <a:chOff x="25400" y="1068388"/>
            <a:chExt cx="1524000" cy="5304410"/>
          </a:xfrm>
        </p:grpSpPr>
        <p:grpSp>
          <p:nvGrpSpPr>
            <p:cNvPr id="8" name="Group 91"/>
            <p:cNvGrpSpPr>
              <a:grpSpLocks/>
            </p:cNvGrpSpPr>
            <p:nvPr/>
          </p:nvGrpSpPr>
          <p:grpSpPr bwMode="auto">
            <a:xfrm>
              <a:off x="82550" y="1068388"/>
              <a:ext cx="1409700" cy="1102297"/>
              <a:chOff x="82550" y="1068388"/>
              <a:chExt cx="1409700" cy="1102297"/>
            </a:xfrm>
          </p:grpSpPr>
          <p:sp>
            <p:nvSpPr>
              <p:cNvPr id="27" name="Oval 14"/>
              <p:cNvSpPr>
                <a:spLocks noChangeArrowheads="1"/>
              </p:cNvSpPr>
              <p:nvPr/>
            </p:nvSpPr>
            <p:spPr bwMode="auto">
              <a:xfrm>
                <a:off x="368300" y="1068388"/>
                <a:ext cx="838200" cy="838200"/>
              </a:xfrm>
              <a:prstGeom prst="ellipse">
                <a:avLst/>
              </a:prstGeom>
              <a:solidFill>
                <a:srgbClr val="D9D9D9"/>
              </a:solidFill>
              <a:ln w="28575">
                <a:solidFill>
                  <a:srgbClr val="808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28" name="AutoShape 15"/>
              <p:cNvSpPr>
                <a:spLocks noChangeArrowheads="1"/>
              </p:cNvSpPr>
              <p:nvPr/>
            </p:nvSpPr>
            <p:spPr bwMode="auto">
              <a:xfrm>
                <a:off x="749300" y="14493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29" name="Text Box 31"/>
              <p:cNvSpPr txBox="1">
                <a:spLocks noChangeArrowheads="1"/>
              </p:cNvSpPr>
              <p:nvPr/>
            </p:nvSpPr>
            <p:spPr bwMode="auto">
              <a:xfrm>
                <a:off x="82550" y="1828800"/>
                <a:ext cx="1409700" cy="34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2560">
                    <a:solidFill>
                      <a:srgbClr val="FF0000"/>
                    </a:solidFill>
                  </a:rPr>
                  <a:t>I-in-me</a:t>
                </a:r>
              </a:p>
            </p:txBody>
          </p:sp>
        </p:grpSp>
        <p:grpSp>
          <p:nvGrpSpPr>
            <p:cNvPr id="9" name="Group 92"/>
            <p:cNvGrpSpPr>
              <a:grpSpLocks/>
            </p:cNvGrpSpPr>
            <p:nvPr/>
          </p:nvGrpSpPr>
          <p:grpSpPr bwMode="auto">
            <a:xfrm>
              <a:off x="127000" y="2342092"/>
              <a:ext cx="1320800" cy="1103885"/>
              <a:chOff x="127000" y="2414588"/>
              <a:chExt cx="1320800" cy="1103885"/>
            </a:xfrm>
          </p:grpSpPr>
          <p:sp>
            <p:nvSpPr>
              <p:cNvPr id="24" name="Oval 17"/>
              <p:cNvSpPr>
                <a:spLocks noChangeArrowheads="1"/>
              </p:cNvSpPr>
              <p:nvPr/>
            </p:nvSpPr>
            <p:spPr bwMode="auto">
              <a:xfrm>
                <a:off x="368300" y="2414588"/>
                <a:ext cx="838200" cy="838200"/>
              </a:xfrm>
              <a:prstGeom prst="ellipse">
                <a:avLst/>
              </a:prstGeom>
              <a:solidFill>
                <a:srgbClr val="D9D9D9"/>
              </a:solidFill>
              <a:ln w="28575">
                <a:solidFill>
                  <a:srgbClr val="808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25" name="AutoShape 18"/>
              <p:cNvSpPr>
                <a:spLocks noChangeArrowheads="1"/>
              </p:cNvSpPr>
              <p:nvPr/>
            </p:nvSpPr>
            <p:spPr bwMode="auto">
              <a:xfrm>
                <a:off x="1130300" y="29479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26" name="Text Box 32"/>
              <p:cNvSpPr txBox="1">
                <a:spLocks noChangeArrowheads="1"/>
              </p:cNvSpPr>
              <p:nvPr/>
            </p:nvSpPr>
            <p:spPr bwMode="auto">
              <a:xfrm>
                <a:off x="127000" y="3176588"/>
                <a:ext cx="1320800" cy="34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2560">
                    <a:solidFill>
                      <a:srgbClr val="FF0000"/>
                    </a:solidFill>
                  </a:rPr>
                  <a:t>I-in-it</a:t>
                </a:r>
              </a:p>
            </p:txBody>
          </p:sp>
        </p:grpSp>
        <p:grpSp>
          <p:nvGrpSpPr>
            <p:cNvPr id="10" name="Group 93"/>
            <p:cNvGrpSpPr>
              <a:grpSpLocks/>
            </p:cNvGrpSpPr>
            <p:nvPr/>
          </p:nvGrpSpPr>
          <p:grpSpPr bwMode="auto">
            <a:xfrm>
              <a:off x="82550" y="3617384"/>
              <a:ext cx="1409700" cy="1102297"/>
              <a:chOff x="82550" y="3697288"/>
              <a:chExt cx="1409700" cy="1102297"/>
            </a:xfrm>
          </p:grpSpPr>
          <p:sp>
            <p:nvSpPr>
              <p:cNvPr id="21" name="Oval 20"/>
              <p:cNvSpPr>
                <a:spLocks noChangeArrowheads="1"/>
              </p:cNvSpPr>
              <p:nvPr/>
            </p:nvSpPr>
            <p:spPr bwMode="auto">
              <a:xfrm>
                <a:off x="368300" y="3697288"/>
                <a:ext cx="838200" cy="838200"/>
              </a:xfrm>
              <a:prstGeom prst="ellipse">
                <a:avLst/>
              </a:prstGeom>
              <a:solidFill>
                <a:srgbClr val="D9D9D9"/>
              </a:solidFill>
              <a:ln w="28575">
                <a:solidFill>
                  <a:srgbClr val="808080"/>
                </a:solidFill>
                <a:prstDash val="dash"/>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22" name="AutoShape 21"/>
              <p:cNvSpPr>
                <a:spLocks noChangeArrowheads="1"/>
              </p:cNvSpPr>
              <p:nvPr/>
            </p:nvSpPr>
            <p:spPr bwMode="auto">
              <a:xfrm>
                <a:off x="1377950" y="42306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23" name="Text Box 33"/>
              <p:cNvSpPr txBox="1">
                <a:spLocks noChangeArrowheads="1"/>
              </p:cNvSpPr>
              <p:nvPr/>
            </p:nvSpPr>
            <p:spPr bwMode="auto">
              <a:xfrm>
                <a:off x="82550" y="4457700"/>
                <a:ext cx="1409700" cy="34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2560">
                    <a:solidFill>
                      <a:srgbClr val="FF0000"/>
                    </a:solidFill>
                  </a:rPr>
                  <a:t>I-in-you</a:t>
                </a:r>
              </a:p>
            </p:txBody>
          </p:sp>
        </p:grpSp>
        <p:grpSp>
          <p:nvGrpSpPr>
            <p:cNvPr id="11" name="Group 94"/>
            <p:cNvGrpSpPr>
              <a:grpSpLocks/>
            </p:cNvGrpSpPr>
            <p:nvPr/>
          </p:nvGrpSpPr>
          <p:grpSpPr bwMode="auto">
            <a:xfrm>
              <a:off x="25400" y="4891088"/>
              <a:ext cx="1524000" cy="1481710"/>
              <a:chOff x="25400" y="4891088"/>
              <a:chExt cx="1524000" cy="1481710"/>
            </a:xfrm>
          </p:grpSpPr>
          <p:sp>
            <p:nvSpPr>
              <p:cNvPr id="12" name="Rectangle 23"/>
              <p:cNvSpPr>
                <a:spLocks noChangeArrowheads="1"/>
              </p:cNvSpPr>
              <p:nvPr/>
            </p:nvSpPr>
            <p:spPr bwMode="auto">
              <a:xfrm>
                <a:off x="693998" y="5327650"/>
                <a:ext cx="116953" cy="4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13" name="Oval 24"/>
              <p:cNvSpPr>
                <a:spLocks noChangeArrowheads="1"/>
              </p:cNvSpPr>
              <p:nvPr/>
            </p:nvSpPr>
            <p:spPr bwMode="auto">
              <a:xfrm flipV="1">
                <a:off x="368300" y="4967288"/>
                <a:ext cx="838200" cy="838200"/>
              </a:xfrm>
              <a:prstGeom prst="ellipse">
                <a:avLst/>
              </a:prstGeom>
              <a:solidFill>
                <a:srgbClr val="D9D9D9"/>
              </a:solidFill>
              <a:ln w="28575">
                <a:solidFill>
                  <a:srgbClr val="808080"/>
                </a:solidFill>
                <a:prstDash val="dash"/>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14" name="AutoShape 25"/>
              <p:cNvSpPr>
                <a:spLocks noChangeArrowheads="1"/>
              </p:cNvSpPr>
              <p:nvPr/>
            </p:nvSpPr>
            <p:spPr bwMode="auto">
              <a:xfrm flipV="1">
                <a:off x="736600" y="6034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15" name="AutoShape 26"/>
              <p:cNvSpPr>
                <a:spLocks noChangeArrowheads="1"/>
              </p:cNvSpPr>
              <p:nvPr/>
            </p:nvSpPr>
            <p:spPr bwMode="auto">
              <a:xfrm flipV="1">
                <a:off x="50800" y="57261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16" name="AutoShape 27"/>
              <p:cNvSpPr>
                <a:spLocks noChangeArrowheads="1"/>
              </p:cNvSpPr>
              <p:nvPr/>
            </p:nvSpPr>
            <p:spPr bwMode="auto">
              <a:xfrm flipV="1">
                <a:off x="50800" y="4891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17" name="AutoShape 28"/>
              <p:cNvSpPr>
                <a:spLocks noChangeArrowheads="1"/>
              </p:cNvSpPr>
              <p:nvPr/>
            </p:nvSpPr>
            <p:spPr bwMode="auto">
              <a:xfrm flipV="1">
                <a:off x="1346200" y="4891088"/>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18" name="AutoShape 29"/>
              <p:cNvSpPr>
                <a:spLocks noChangeArrowheads="1"/>
              </p:cNvSpPr>
              <p:nvPr/>
            </p:nvSpPr>
            <p:spPr bwMode="auto">
              <a:xfrm flipV="1">
                <a:off x="1422400" y="57134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19" name="AutoShape 30"/>
              <p:cNvSpPr>
                <a:spLocks noChangeArrowheads="1"/>
              </p:cNvSpPr>
              <p:nvPr/>
            </p:nvSpPr>
            <p:spPr bwMode="auto">
              <a:xfrm flipV="1">
                <a:off x="749300" y="5345113"/>
                <a:ext cx="76200" cy="76200"/>
              </a:xfrm>
              <a:prstGeom prst="flowChartConnector">
                <a:avLst/>
              </a:prstGeom>
              <a:solidFill>
                <a:srgbClr val="FF0000"/>
              </a:solidFill>
              <a:ln w="28575">
                <a:solidFill>
                  <a:srgbClr val="000080"/>
                </a:solidFill>
                <a:round/>
                <a:headEnd/>
                <a:tailEnd/>
              </a:ln>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3413"/>
              </a:p>
            </p:txBody>
          </p:sp>
          <p:sp>
            <p:nvSpPr>
              <p:cNvPr id="20" name="Text Box 34"/>
              <p:cNvSpPr txBox="1">
                <a:spLocks noChangeArrowheads="1"/>
              </p:cNvSpPr>
              <p:nvPr/>
            </p:nvSpPr>
            <p:spPr bwMode="auto">
              <a:xfrm>
                <a:off x="25400" y="6030913"/>
                <a:ext cx="1524000" cy="34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altLang="en-US" sz="2560">
                    <a:solidFill>
                      <a:srgbClr val="FF0000"/>
                    </a:solidFill>
                  </a:rPr>
                  <a:t>I-in-now</a:t>
                </a:r>
              </a:p>
            </p:txBody>
          </p:sp>
        </p:grpSp>
      </p:grpSp>
    </p:spTree>
    <p:extLst>
      <p:ext uri="{BB962C8B-B14F-4D97-AF65-F5344CB8AC3E}">
        <p14:creationId xmlns:p14="http://schemas.microsoft.com/office/powerpoint/2010/main" val="1346773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737293" y="8829825"/>
            <a:ext cx="6872428" cy="713458"/>
          </a:xfrm>
        </p:spPr>
        <p:txBody>
          <a:bodyPr/>
          <a:lstStyle/>
          <a:p>
            <a:r>
              <a:rPr lang="en-ZA" dirty="0" smtClean="0"/>
              <a:t>Frederick Marais </a:t>
            </a:r>
          </a:p>
          <a:p>
            <a:r>
              <a:rPr lang="en-ZA" dirty="0" smtClean="0"/>
              <a:t>Unit for Innovation and Transformation at Stellenbosch University</a:t>
            </a:r>
            <a:endParaRPr lang="en-ZA" dirty="0"/>
          </a:p>
        </p:txBody>
      </p:sp>
      <p:sp>
        <p:nvSpPr>
          <p:cNvPr id="5" name="Title 1"/>
          <p:cNvSpPr txBox="1">
            <a:spLocks/>
          </p:cNvSpPr>
          <p:nvPr/>
        </p:nvSpPr>
        <p:spPr>
          <a:xfrm>
            <a:off x="-461574" y="165877"/>
            <a:ext cx="6144683" cy="8663949"/>
          </a:xfrm>
          <a:prstGeom prst="rect">
            <a:avLst/>
          </a:prstGeom>
        </p:spPr>
        <p:txBody>
          <a:bodyPr vert="horz" lIns="130048" tIns="65024" rIns="130048" bIns="6502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71110" dirty="0">
                <a:solidFill>
                  <a:schemeClr val="accent3">
                    <a:lumMod val="60000"/>
                    <a:lumOff val="40000"/>
                  </a:schemeClr>
                </a:solidFill>
              </a:rPr>
              <a:t>6</a:t>
            </a:r>
          </a:p>
        </p:txBody>
      </p:sp>
      <p:sp>
        <p:nvSpPr>
          <p:cNvPr id="6" name="TextBox 5"/>
          <p:cNvSpPr txBox="1"/>
          <p:nvPr/>
        </p:nvSpPr>
        <p:spPr>
          <a:xfrm>
            <a:off x="5136338" y="1743781"/>
            <a:ext cx="7613156" cy="6658361"/>
          </a:xfrm>
          <a:prstGeom prst="rect">
            <a:avLst/>
          </a:prstGeom>
          <a:noFill/>
        </p:spPr>
        <p:txBody>
          <a:bodyPr wrap="square" rtlCol="0">
            <a:spAutoFit/>
          </a:bodyPr>
          <a:lstStyle/>
          <a:p>
            <a:r>
              <a:rPr lang="en-ZA" sz="6258" dirty="0">
                <a:solidFill>
                  <a:schemeClr val="tx1"/>
                </a:solidFill>
              </a:rPr>
              <a:t>The pattern of (trans)formation of consciousness involves the reptile-, mammal- and </a:t>
            </a:r>
            <a:r>
              <a:rPr lang="en-ZA" sz="6258" dirty="0" smtClean="0">
                <a:solidFill>
                  <a:schemeClr val="tx1"/>
                </a:solidFill>
              </a:rPr>
              <a:t>human-brain </a:t>
            </a:r>
            <a:r>
              <a:rPr lang="en-ZA" sz="6258" dirty="0">
                <a:solidFill>
                  <a:schemeClr val="tx1"/>
                </a:solidFill>
              </a:rPr>
              <a:t>.</a:t>
            </a:r>
            <a:r>
              <a:rPr lang="en-ZA" sz="5120" dirty="0">
                <a:solidFill>
                  <a:schemeClr val="tx1"/>
                </a:solidFill>
              </a:rPr>
              <a:t/>
            </a:r>
            <a:br>
              <a:rPr lang="en-ZA" sz="5120" dirty="0">
                <a:solidFill>
                  <a:schemeClr val="tx1"/>
                </a:solidFill>
              </a:rPr>
            </a:br>
            <a:endParaRPr lang="en-ZA" sz="5120" dirty="0">
              <a:solidFill>
                <a:schemeClr val="tx1"/>
              </a:solidFill>
            </a:endParaRPr>
          </a:p>
        </p:txBody>
      </p:sp>
    </p:spTree>
    <p:extLst>
      <p:ext uri="{BB962C8B-B14F-4D97-AF65-F5344CB8AC3E}">
        <p14:creationId xmlns:p14="http://schemas.microsoft.com/office/powerpoint/2010/main" val="3554551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737293" y="8829825"/>
            <a:ext cx="6872428" cy="713458"/>
          </a:xfrm>
        </p:spPr>
        <p:txBody>
          <a:bodyPr/>
          <a:lstStyle/>
          <a:p>
            <a:r>
              <a:rPr lang="en-ZA" dirty="0" smtClean="0"/>
              <a:t>Frederick Marais </a:t>
            </a:r>
          </a:p>
          <a:p>
            <a:r>
              <a:rPr lang="en-ZA" dirty="0" smtClean="0"/>
              <a:t>Unit for Innovation and Transformation at Stellenbosch University</a:t>
            </a:r>
            <a:endParaRPr lang="en-ZA" dirty="0"/>
          </a:p>
        </p:txBody>
      </p:sp>
      <p:sp>
        <p:nvSpPr>
          <p:cNvPr id="5" name="Title 1"/>
          <p:cNvSpPr txBox="1">
            <a:spLocks/>
          </p:cNvSpPr>
          <p:nvPr/>
        </p:nvSpPr>
        <p:spPr>
          <a:xfrm>
            <a:off x="-461574" y="165877"/>
            <a:ext cx="6144683" cy="8663949"/>
          </a:xfrm>
          <a:prstGeom prst="rect">
            <a:avLst/>
          </a:prstGeom>
        </p:spPr>
        <p:txBody>
          <a:bodyPr vert="horz" lIns="130048" tIns="65024" rIns="130048" bIns="6502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71110" dirty="0">
                <a:solidFill>
                  <a:schemeClr val="accent3">
                    <a:lumMod val="60000"/>
                    <a:lumOff val="40000"/>
                  </a:schemeClr>
                </a:solidFill>
              </a:rPr>
              <a:t>6</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297" y="2009281"/>
            <a:ext cx="7129906" cy="5632626"/>
          </a:xfrm>
          <a:prstGeom prst="rect">
            <a:avLst/>
          </a:prstGeom>
        </p:spPr>
      </p:pic>
    </p:spTree>
    <p:extLst>
      <p:ext uri="{BB962C8B-B14F-4D97-AF65-F5344CB8AC3E}">
        <p14:creationId xmlns:p14="http://schemas.microsoft.com/office/powerpoint/2010/main" val="22777505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737293" y="8829825"/>
            <a:ext cx="6872428" cy="713458"/>
          </a:xfrm>
        </p:spPr>
        <p:txBody>
          <a:bodyPr/>
          <a:lstStyle/>
          <a:p>
            <a:r>
              <a:rPr lang="en-ZA" dirty="0" smtClean="0"/>
              <a:t>Frederick Marais </a:t>
            </a:r>
          </a:p>
          <a:p>
            <a:r>
              <a:rPr lang="en-ZA" dirty="0" smtClean="0"/>
              <a:t>Unit for Innovation and Transformation at Stellenbosch University</a:t>
            </a:r>
            <a:endParaRPr lang="en-ZA" dirty="0"/>
          </a:p>
        </p:txBody>
      </p:sp>
      <p:sp>
        <p:nvSpPr>
          <p:cNvPr id="5" name="Title 1"/>
          <p:cNvSpPr txBox="1">
            <a:spLocks/>
          </p:cNvSpPr>
          <p:nvPr/>
        </p:nvSpPr>
        <p:spPr>
          <a:xfrm>
            <a:off x="-461574" y="165877"/>
            <a:ext cx="6144683" cy="8663949"/>
          </a:xfrm>
          <a:prstGeom prst="rect">
            <a:avLst/>
          </a:prstGeom>
        </p:spPr>
        <p:txBody>
          <a:bodyPr vert="horz" lIns="130048" tIns="65024" rIns="130048" bIns="6502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71110" dirty="0">
                <a:solidFill>
                  <a:schemeClr val="accent3">
                    <a:lumMod val="60000"/>
                    <a:lumOff val="40000"/>
                  </a:schemeClr>
                </a:solidFill>
              </a:rPr>
              <a:t>7</a:t>
            </a:r>
          </a:p>
        </p:txBody>
      </p:sp>
      <p:sp>
        <p:nvSpPr>
          <p:cNvPr id="6" name="TextBox 5"/>
          <p:cNvSpPr txBox="1"/>
          <p:nvPr/>
        </p:nvSpPr>
        <p:spPr>
          <a:xfrm>
            <a:off x="5171052" y="779626"/>
            <a:ext cx="6861562" cy="8584401"/>
          </a:xfrm>
          <a:prstGeom prst="rect">
            <a:avLst/>
          </a:prstGeom>
          <a:noFill/>
        </p:spPr>
        <p:txBody>
          <a:bodyPr wrap="square" rtlCol="0">
            <a:spAutoFit/>
          </a:bodyPr>
          <a:lstStyle/>
          <a:p>
            <a:r>
              <a:rPr lang="en-ZA" sz="6258" dirty="0">
                <a:solidFill>
                  <a:schemeClr val="tx1"/>
                </a:solidFill>
              </a:rPr>
              <a:t>Refocusing  consciousness is </a:t>
            </a:r>
            <a:r>
              <a:rPr lang="en-ZA" sz="6258" dirty="0" smtClean="0">
                <a:solidFill>
                  <a:schemeClr val="tx1"/>
                </a:solidFill>
              </a:rPr>
              <a:t>a counter intuitive  </a:t>
            </a:r>
            <a:r>
              <a:rPr lang="en-ZA" sz="6258" b="1" dirty="0">
                <a:solidFill>
                  <a:schemeClr val="tx1"/>
                </a:solidFill>
              </a:rPr>
              <a:t>kenotic</a:t>
            </a:r>
            <a:r>
              <a:rPr lang="en-ZA" sz="6258" dirty="0">
                <a:solidFill>
                  <a:schemeClr val="tx1"/>
                </a:solidFill>
              </a:rPr>
              <a:t> movement of </a:t>
            </a:r>
            <a:r>
              <a:rPr lang="en-ZA" sz="6258" b="1" dirty="0">
                <a:solidFill>
                  <a:schemeClr val="tx1"/>
                </a:solidFill>
              </a:rPr>
              <a:t>relinquishing (power) positions</a:t>
            </a:r>
            <a:r>
              <a:rPr lang="en-ZA" sz="6258" dirty="0">
                <a:solidFill>
                  <a:schemeClr val="tx1"/>
                </a:solidFill>
              </a:rPr>
              <a:t>.</a:t>
            </a:r>
            <a:r>
              <a:rPr lang="en-ZA" sz="5120" dirty="0"/>
              <a:t/>
            </a:r>
            <a:br>
              <a:rPr lang="en-ZA" sz="5120" dirty="0"/>
            </a:br>
            <a:endParaRPr lang="en-ZA" sz="5120" dirty="0"/>
          </a:p>
        </p:txBody>
      </p:sp>
    </p:spTree>
    <p:extLst>
      <p:ext uri="{BB962C8B-B14F-4D97-AF65-F5344CB8AC3E}">
        <p14:creationId xmlns:p14="http://schemas.microsoft.com/office/powerpoint/2010/main" val="2743988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737293" y="8829825"/>
            <a:ext cx="6872428" cy="713458"/>
          </a:xfrm>
        </p:spPr>
        <p:txBody>
          <a:bodyPr/>
          <a:lstStyle/>
          <a:p>
            <a:r>
              <a:rPr lang="en-ZA" dirty="0" smtClean="0"/>
              <a:t>Frederick Marais </a:t>
            </a:r>
          </a:p>
          <a:p>
            <a:r>
              <a:rPr lang="en-ZA" dirty="0" smtClean="0"/>
              <a:t>Unit for Innovation and Transformation at Stellenbosch University</a:t>
            </a:r>
            <a:endParaRPr lang="en-ZA" dirty="0"/>
          </a:p>
        </p:txBody>
      </p:sp>
      <p:sp>
        <p:nvSpPr>
          <p:cNvPr id="5" name="Title 1"/>
          <p:cNvSpPr txBox="1">
            <a:spLocks/>
          </p:cNvSpPr>
          <p:nvPr/>
        </p:nvSpPr>
        <p:spPr>
          <a:xfrm>
            <a:off x="-461574" y="165877"/>
            <a:ext cx="6144683" cy="8663949"/>
          </a:xfrm>
          <a:prstGeom prst="rect">
            <a:avLst/>
          </a:prstGeom>
        </p:spPr>
        <p:txBody>
          <a:bodyPr vert="horz" lIns="130048" tIns="65024" rIns="130048" bIns="6502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71110" dirty="0">
                <a:solidFill>
                  <a:schemeClr val="accent3">
                    <a:lumMod val="60000"/>
                    <a:lumOff val="40000"/>
                  </a:schemeClr>
                </a:solidFill>
              </a:rPr>
              <a:t>8</a:t>
            </a:r>
          </a:p>
        </p:txBody>
      </p:sp>
      <p:sp>
        <p:nvSpPr>
          <p:cNvPr id="6" name="TextBox 5"/>
          <p:cNvSpPr txBox="1"/>
          <p:nvPr/>
        </p:nvSpPr>
        <p:spPr>
          <a:xfrm>
            <a:off x="5171052" y="2521339"/>
            <a:ext cx="6861562" cy="4732321"/>
          </a:xfrm>
          <a:prstGeom prst="rect">
            <a:avLst/>
          </a:prstGeom>
          <a:noFill/>
        </p:spPr>
        <p:txBody>
          <a:bodyPr wrap="square" rtlCol="0">
            <a:spAutoFit/>
          </a:bodyPr>
          <a:lstStyle/>
          <a:p>
            <a:r>
              <a:rPr lang="en-ZA" sz="6258" dirty="0">
                <a:solidFill>
                  <a:schemeClr val="tx1"/>
                </a:solidFill>
              </a:rPr>
              <a:t>Formation creates </a:t>
            </a:r>
            <a:r>
              <a:rPr lang="en-ZA" sz="6258" b="1" dirty="0">
                <a:solidFill>
                  <a:schemeClr val="tx1"/>
                </a:solidFill>
              </a:rPr>
              <a:t>mobility</a:t>
            </a:r>
            <a:r>
              <a:rPr lang="en-ZA" sz="6258" dirty="0">
                <a:solidFill>
                  <a:schemeClr val="tx1"/>
                </a:solidFill>
              </a:rPr>
              <a:t> </a:t>
            </a:r>
            <a:r>
              <a:rPr lang="en-ZA" sz="6258" dirty="0">
                <a:solidFill>
                  <a:schemeClr val="tx1"/>
                </a:solidFill>
              </a:rPr>
              <a:t>&amp;</a:t>
            </a:r>
            <a:r>
              <a:rPr lang="en-ZA" sz="6258" dirty="0" smtClean="0">
                <a:solidFill>
                  <a:schemeClr val="tx1"/>
                </a:solidFill>
              </a:rPr>
              <a:t> </a:t>
            </a:r>
            <a:r>
              <a:rPr lang="en-ZA" sz="6258" b="1" dirty="0">
                <a:solidFill>
                  <a:schemeClr val="tx1"/>
                </a:solidFill>
              </a:rPr>
              <a:t>adaptable</a:t>
            </a:r>
            <a:r>
              <a:rPr lang="en-ZA" sz="6258" dirty="0">
                <a:solidFill>
                  <a:schemeClr val="tx1"/>
                </a:solidFill>
              </a:rPr>
              <a:t> in  </a:t>
            </a:r>
            <a:r>
              <a:rPr lang="en-ZA" sz="6258" b="1" dirty="0">
                <a:solidFill>
                  <a:schemeClr val="tx1"/>
                </a:solidFill>
              </a:rPr>
              <a:t>relationships</a:t>
            </a:r>
            <a:r>
              <a:rPr lang="en-ZA" sz="6258" dirty="0">
                <a:solidFill>
                  <a:schemeClr val="tx1"/>
                </a:solidFill>
              </a:rPr>
              <a:t>.</a:t>
            </a:r>
            <a:r>
              <a:rPr lang="en-ZA" sz="5120" dirty="0">
                <a:solidFill>
                  <a:schemeClr val="tx1"/>
                </a:solidFill>
              </a:rPr>
              <a:t/>
            </a:r>
            <a:br>
              <a:rPr lang="en-ZA" sz="5120" dirty="0">
                <a:solidFill>
                  <a:schemeClr val="tx1"/>
                </a:solidFill>
              </a:rPr>
            </a:br>
            <a:endParaRPr lang="en-ZA" sz="5120" dirty="0">
              <a:solidFill>
                <a:schemeClr val="tx1"/>
              </a:solidFill>
            </a:endParaRPr>
          </a:p>
        </p:txBody>
      </p:sp>
    </p:spTree>
    <p:extLst>
      <p:ext uri="{BB962C8B-B14F-4D97-AF65-F5344CB8AC3E}">
        <p14:creationId xmlns:p14="http://schemas.microsoft.com/office/powerpoint/2010/main" val="4113768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737293" y="8829825"/>
            <a:ext cx="6872428" cy="713458"/>
          </a:xfrm>
        </p:spPr>
        <p:txBody>
          <a:bodyPr/>
          <a:lstStyle/>
          <a:p>
            <a:r>
              <a:rPr lang="en-ZA" dirty="0" smtClean="0"/>
              <a:t>Frederick Marais </a:t>
            </a:r>
          </a:p>
          <a:p>
            <a:r>
              <a:rPr lang="en-ZA" dirty="0" smtClean="0"/>
              <a:t>Unit for Innovation and Transformation at Stellenbosch University</a:t>
            </a:r>
            <a:endParaRPr lang="en-ZA" dirty="0"/>
          </a:p>
        </p:txBody>
      </p:sp>
      <p:sp>
        <p:nvSpPr>
          <p:cNvPr id="5" name="Title 1"/>
          <p:cNvSpPr txBox="1">
            <a:spLocks/>
          </p:cNvSpPr>
          <p:nvPr/>
        </p:nvSpPr>
        <p:spPr>
          <a:xfrm>
            <a:off x="-461574" y="165877"/>
            <a:ext cx="6144683" cy="8663949"/>
          </a:xfrm>
          <a:prstGeom prst="rect">
            <a:avLst/>
          </a:prstGeom>
        </p:spPr>
        <p:txBody>
          <a:bodyPr vert="horz" lIns="130048" tIns="65024" rIns="130048" bIns="6502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71110" dirty="0">
                <a:solidFill>
                  <a:schemeClr val="accent3">
                    <a:lumMod val="60000"/>
                    <a:lumOff val="40000"/>
                  </a:schemeClr>
                </a:solidFill>
              </a:rPr>
              <a:t>9</a:t>
            </a:r>
          </a:p>
        </p:txBody>
      </p:sp>
      <p:sp>
        <p:nvSpPr>
          <p:cNvPr id="6" name="TextBox 5"/>
          <p:cNvSpPr txBox="1"/>
          <p:nvPr/>
        </p:nvSpPr>
        <p:spPr>
          <a:xfrm>
            <a:off x="5171052" y="1248141"/>
            <a:ext cx="6861562" cy="7621382"/>
          </a:xfrm>
          <a:prstGeom prst="rect">
            <a:avLst/>
          </a:prstGeom>
          <a:noFill/>
        </p:spPr>
        <p:txBody>
          <a:bodyPr wrap="square" rtlCol="0">
            <a:spAutoFit/>
          </a:bodyPr>
          <a:lstStyle/>
          <a:p>
            <a:r>
              <a:rPr lang="en-ZA" sz="6258" b="1" dirty="0">
                <a:solidFill>
                  <a:schemeClr val="tx1"/>
                </a:solidFill>
              </a:rPr>
              <a:t>Formation</a:t>
            </a:r>
            <a:r>
              <a:rPr lang="en-ZA" sz="6258" dirty="0">
                <a:solidFill>
                  <a:schemeClr val="tx1"/>
                </a:solidFill>
              </a:rPr>
              <a:t> develops the ability to </a:t>
            </a:r>
            <a:r>
              <a:rPr lang="en-ZA" sz="6258" b="1" dirty="0">
                <a:solidFill>
                  <a:schemeClr val="tx1"/>
                </a:solidFill>
              </a:rPr>
              <a:t>see </a:t>
            </a:r>
            <a:r>
              <a:rPr lang="en-ZA" sz="6258" dirty="0">
                <a:solidFill>
                  <a:schemeClr val="tx1"/>
                </a:solidFill>
              </a:rPr>
              <a:t>the </a:t>
            </a:r>
            <a:r>
              <a:rPr lang="en-ZA" sz="6258" b="1" dirty="0" smtClean="0">
                <a:solidFill>
                  <a:schemeClr val="tx1"/>
                </a:solidFill>
              </a:rPr>
              <a:t>future</a:t>
            </a:r>
            <a:r>
              <a:rPr lang="en-ZA" sz="6258" dirty="0">
                <a:solidFill>
                  <a:schemeClr val="tx1"/>
                </a:solidFill>
              </a:rPr>
              <a:t> </a:t>
            </a:r>
            <a:r>
              <a:rPr lang="en-ZA" sz="6258" dirty="0" smtClean="0">
                <a:solidFill>
                  <a:schemeClr val="tx1"/>
                </a:solidFill>
              </a:rPr>
              <a:t>and to receive the guidance of the HS</a:t>
            </a:r>
            <a:r>
              <a:rPr lang="en-ZA" sz="5120" dirty="0">
                <a:solidFill>
                  <a:schemeClr val="tx1"/>
                </a:solidFill>
              </a:rPr>
              <a:t/>
            </a:r>
            <a:br>
              <a:rPr lang="en-ZA" sz="5120" dirty="0">
                <a:solidFill>
                  <a:schemeClr val="tx1"/>
                </a:solidFill>
              </a:rPr>
            </a:br>
            <a:endParaRPr lang="en-ZA" sz="5120" dirty="0">
              <a:solidFill>
                <a:schemeClr val="tx1"/>
              </a:solidFill>
            </a:endParaRPr>
          </a:p>
        </p:txBody>
      </p:sp>
    </p:spTree>
    <p:extLst>
      <p:ext uri="{BB962C8B-B14F-4D97-AF65-F5344CB8AC3E}">
        <p14:creationId xmlns:p14="http://schemas.microsoft.com/office/powerpoint/2010/main" val="3752453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7744" y="-749619"/>
            <a:ext cx="7988087" cy="9753599"/>
          </a:xfrm>
        </p:spPr>
        <p:txBody>
          <a:bodyPr>
            <a:noAutofit/>
          </a:bodyPr>
          <a:lstStyle/>
          <a:p>
            <a:r>
              <a:rPr lang="en-ZA" sz="71110" dirty="0">
                <a:solidFill>
                  <a:schemeClr val="accent3">
                    <a:lumMod val="60000"/>
                    <a:lumOff val="40000"/>
                  </a:schemeClr>
                </a:solidFill>
              </a:rPr>
              <a:t>1</a:t>
            </a:r>
          </a:p>
        </p:txBody>
      </p:sp>
      <p:sp>
        <p:nvSpPr>
          <p:cNvPr id="4" name="Title 1"/>
          <p:cNvSpPr txBox="1">
            <a:spLocks/>
          </p:cNvSpPr>
          <p:nvPr/>
        </p:nvSpPr>
        <p:spPr>
          <a:xfrm>
            <a:off x="1577135" y="-1607474"/>
            <a:ext cx="7988087" cy="11323625"/>
          </a:xfrm>
          <a:prstGeom prst="rect">
            <a:avLst/>
          </a:prstGeom>
        </p:spPr>
        <p:txBody>
          <a:bodyPr vert="horz" lIns="130048" tIns="65024" rIns="130048" bIns="6502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71110" dirty="0">
                <a:solidFill>
                  <a:schemeClr val="accent3">
                    <a:lumMod val="60000"/>
                    <a:lumOff val="40000"/>
                  </a:schemeClr>
                </a:solidFill>
              </a:rPr>
              <a:t>0</a:t>
            </a:r>
          </a:p>
        </p:txBody>
      </p:sp>
      <p:sp>
        <p:nvSpPr>
          <p:cNvPr id="10" name="Footer Placeholder 9"/>
          <p:cNvSpPr>
            <a:spLocks noGrp="1"/>
          </p:cNvSpPr>
          <p:nvPr>
            <p:ph type="ftr" sz="quarter" idx="4294967295"/>
          </p:nvPr>
        </p:nvSpPr>
        <p:spPr>
          <a:xfrm>
            <a:off x="357719" y="9040143"/>
            <a:ext cx="12186954" cy="519289"/>
          </a:xfrm>
        </p:spPr>
        <p:txBody>
          <a:bodyPr/>
          <a:lstStyle/>
          <a:p>
            <a:r>
              <a:rPr lang="en-ZA" dirty="0"/>
              <a:t>Frederick Marais </a:t>
            </a:r>
          </a:p>
          <a:p>
            <a:r>
              <a:rPr lang="en-ZA" dirty="0" smtClean="0"/>
              <a:t>Unit for Innovation and Transformation at Stellenbosch University</a:t>
            </a:r>
            <a:endParaRPr lang="en-ZA" dirty="0"/>
          </a:p>
        </p:txBody>
      </p:sp>
      <p:sp>
        <p:nvSpPr>
          <p:cNvPr id="8" name="TextBox 7"/>
          <p:cNvSpPr txBox="1"/>
          <p:nvPr/>
        </p:nvSpPr>
        <p:spPr>
          <a:xfrm>
            <a:off x="7526514" y="677934"/>
            <a:ext cx="5478286" cy="7621382"/>
          </a:xfrm>
          <a:prstGeom prst="rect">
            <a:avLst/>
          </a:prstGeom>
          <a:noFill/>
        </p:spPr>
        <p:txBody>
          <a:bodyPr wrap="square" rtlCol="0">
            <a:spAutoFit/>
          </a:bodyPr>
          <a:lstStyle/>
          <a:p>
            <a:r>
              <a:rPr lang="en-ZA" sz="6258" dirty="0">
                <a:solidFill>
                  <a:schemeClr val="tx1"/>
                </a:solidFill>
              </a:rPr>
              <a:t>Formation requires a public vow and </a:t>
            </a:r>
            <a:r>
              <a:rPr lang="en-ZA" sz="6258" dirty="0" err="1">
                <a:solidFill>
                  <a:schemeClr val="tx1"/>
                </a:solidFill>
              </a:rPr>
              <a:t>koinonia</a:t>
            </a:r>
            <a:r>
              <a:rPr lang="en-ZA" sz="6258" dirty="0">
                <a:solidFill>
                  <a:schemeClr val="tx1"/>
                </a:solidFill>
              </a:rPr>
              <a:t>  of accountability that spans a   life-</a:t>
            </a:r>
            <a:r>
              <a:rPr lang="en-ZA" sz="6258" b="1" dirty="0">
                <a:solidFill>
                  <a:schemeClr val="tx1"/>
                </a:solidFill>
              </a:rPr>
              <a:t>time</a:t>
            </a:r>
            <a:r>
              <a:rPr lang="en-ZA" sz="6258" dirty="0">
                <a:solidFill>
                  <a:schemeClr val="tx1"/>
                </a:solidFill>
              </a:rPr>
              <a:t>.</a:t>
            </a:r>
            <a:r>
              <a:rPr lang="en-ZA" sz="5120" dirty="0"/>
              <a:t/>
            </a:r>
            <a:br>
              <a:rPr lang="en-ZA" sz="5120" dirty="0"/>
            </a:br>
            <a:endParaRPr lang="en-ZA" sz="5120" dirty="0"/>
          </a:p>
        </p:txBody>
      </p:sp>
    </p:spTree>
    <p:extLst>
      <p:ext uri="{BB962C8B-B14F-4D97-AF65-F5344CB8AC3E}">
        <p14:creationId xmlns:p14="http://schemas.microsoft.com/office/powerpoint/2010/main" val="171958090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half" idx="13"/>
          </p:nvPr>
        </p:nvPicPr>
        <p:blipFill>
          <a:blip r:embed="rId2">
            <a:extLst>
              <a:ext uri="{28A0092B-C50C-407E-A947-70E740481C1C}">
                <a14:useLocalDpi xmlns:a14="http://schemas.microsoft.com/office/drawing/2010/main" val="0"/>
              </a:ext>
            </a:extLst>
          </a:blip>
          <a:srcRect t="10636" b="10636"/>
          <a:stretch>
            <a:fillRect/>
          </a:stretch>
        </p:blipFill>
        <p:spPr/>
      </p:pic>
      <p:sp>
        <p:nvSpPr>
          <p:cNvPr id="5" name="Title 4"/>
          <p:cNvSpPr>
            <a:spLocks noGrp="1"/>
          </p:cNvSpPr>
          <p:nvPr>
            <p:ph type="title"/>
          </p:nvPr>
        </p:nvSpPr>
        <p:spPr/>
        <p:txBody>
          <a:bodyPr/>
          <a:lstStyle/>
          <a:p>
            <a:r>
              <a:rPr lang="en-ZA" dirty="0" smtClean="0"/>
              <a:t>James KA Smith</a:t>
            </a:r>
            <a:endParaRPr lang="en-ZA" dirty="0"/>
          </a:p>
        </p:txBody>
      </p:sp>
      <p:pic>
        <p:nvPicPr>
          <p:cNvPr id="8" name="Picture 7"/>
          <p:cNvPicPr>
            <a:picLocks noChangeAspect="1"/>
          </p:cNvPicPr>
          <p:nvPr/>
        </p:nvPicPr>
        <p:blipFill>
          <a:blip r:embed="rId3"/>
          <a:stretch>
            <a:fillRect/>
          </a:stretch>
        </p:blipFill>
        <p:spPr>
          <a:xfrm>
            <a:off x="1741714" y="2624816"/>
            <a:ext cx="4001589" cy="6252484"/>
          </a:xfrm>
          <a:prstGeom prst="rect">
            <a:avLst/>
          </a:prstGeom>
        </p:spPr>
      </p:pic>
      <p:sp>
        <p:nvSpPr>
          <p:cNvPr id="6" name="Text Placeholder 5"/>
          <p:cNvSpPr>
            <a:spLocks noGrp="1"/>
          </p:cNvSpPr>
          <p:nvPr>
            <p:ph type="body" sz="half" idx="1"/>
          </p:nvPr>
        </p:nvSpPr>
        <p:spPr/>
        <p:txBody>
          <a:bodyPr/>
          <a:lstStyle/>
          <a:p>
            <a:endParaRPr lang="en-ZA" dirty="0"/>
          </a:p>
        </p:txBody>
      </p:sp>
    </p:spTree>
    <p:extLst>
      <p:ext uri="{BB962C8B-B14F-4D97-AF65-F5344CB8AC3E}">
        <p14:creationId xmlns:p14="http://schemas.microsoft.com/office/powerpoint/2010/main" val="344759523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70000" y="1638300"/>
            <a:ext cx="10464800" cy="5981700"/>
          </a:xfrm>
        </p:spPr>
        <p:txBody>
          <a:bodyPr>
            <a:noAutofit/>
          </a:bodyPr>
          <a:lstStyle/>
          <a:p>
            <a:r>
              <a:rPr lang="en-ZA" sz="4000" i="1" dirty="0">
                <a:solidFill>
                  <a:schemeClr val="tx1"/>
                </a:solidFill>
              </a:rPr>
              <a:t>Therefore go and make disciples of all nations, baptizing them in the name of the Father and of the Son and of the Holy Spirit, </a:t>
            </a:r>
            <a:r>
              <a:rPr lang="en-ZA" sz="4000" i="1" baseline="30000" dirty="0">
                <a:solidFill>
                  <a:schemeClr val="tx1"/>
                </a:solidFill>
              </a:rPr>
              <a:t>20 </a:t>
            </a:r>
            <a:r>
              <a:rPr lang="en-ZA" sz="4000" b="1" i="1" dirty="0">
                <a:solidFill>
                  <a:schemeClr val="tx1"/>
                </a:solidFill>
              </a:rPr>
              <a:t>and teaching them to obey everything I have commanded you. </a:t>
            </a:r>
            <a:r>
              <a:rPr lang="en-ZA" sz="4000" i="1" dirty="0">
                <a:solidFill>
                  <a:schemeClr val="tx1"/>
                </a:solidFill>
              </a:rPr>
              <a:t>And surely I am with you always, to the very end of the age</a:t>
            </a:r>
            <a:r>
              <a:rPr lang="en-ZA" sz="4000" i="1" dirty="0" smtClean="0">
                <a:solidFill>
                  <a:schemeClr val="tx1"/>
                </a:solidFill>
              </a:rPr>
              <a:t>.” </a:t>
            </a:r>
            <a:r>
              <a:rPr lang="en-ZA" sz="4000" dirty="0" smtClean="0">
                <a:solidFill>
                  <a:schemeClr val="tx1"/>
                </a:solidFill>
              </a:rPr>
              <a:t>Mat 28:19-20</a:t>
            </a:r>
            <a:endParaRPr lang="en-ZA" sz="4000" dirty="0">
              <a:solidFill>
                <a:schemeClr val="tx1"/>
              </a:solidFill>
            </a:endParaRPr>
          </a:p>
        </p:txBody>
      </p:sp>
      <p:sp>
        <p:nvSpPr>
          <p:cNvPr id="6" name="Subtitle 5"/>
          <p:cNvSpPr>
            <a:spLocks noGrp="1"/>
          </p:cNvSpPr>
          <p:nvPr>
            <p:ph type="subTitle" idx="1"/>
          </p:nvPr>
        </p:nvSpPr>
        <p:spPr/>
        <p:txBody>
          <a:bodyPr/>
          <a:lstStyle/>
          <a:p>
            <a:endParaRPr lang="en-ZA" dirty="0" smtClean="0"/>
          </a:p>
          <a:p>
            <a:endParaRPr lang="en-ZA" dirty="0"/>
          </a:p>
        </p:txBody>
      </p:sp>
      <p:sp>
        <p:nvSpPr>
          <p:cNvPr id="4" name="Footer Placeholder 3"/>
          <p:cNvSpPr>
            <a:spLocks noGrp="1"/>
          </p:cNvSpPr>
          <p:nvPr>
            <p:ph type="ftr" sz="quarter" idx="4294967295"/>
          </p:nvPr>
        </p:nvSpPr>
        <p:spPr/>
        <p:txBody>
          <a:bodyPr/>
          <a:lstStyle/>
          <a:p>
            <a:pPr defTabSz="1300460" hangingPunct="1">
              <a:defRPr/>
            </a:pPr>
            <a:r>
              <a:rPr lang="en-ZA" sz="1707" kern="1200">
                <a:solidFill>
                  <a:prstClr val="black">
                    <a:tint val="75000"/>
                  </a:prstClr>
                </a:solidFill>
                <a:latin typeface="Calibri"/>
              </a:rPr>
              <a:t>Frederick Marais Unit for Innovation and Transformation Stellenbosch University</a:t>
            </a:r>
          </a:p>
        </p:txBody>
      </p:sp>
    </p:spTree>
    <p:extLst>
      <p:ext uri="{BB962C8B-B14F-4D97-AF65-F5344CB8AC3E}">
        <p14:creationId xmlns:p14="http://schemas.microsoft.com/office/powerpoint/2010/main" val="76108202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Ministerial formational strategy</a:t>
            </a:r>
            <a:endParaRPr lang="en-ZA" dirty="0"/>
          </a:p>
        </p:txBody>
      </p:sp>
    </p:spTree>
    <p:extLst>
      <p:ext uri="{BB962C8B-B14F-4D97-AF65-F5344CB8AC3E}">
        <p14:creationId xmlns:p14="http://schemas.microsoft.com/office/powerpoint/2010/main" val="76103136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pasted-image.tiff"/>
          <p:cNvPicPr>
            <a:picLocks noChangeAspect="1"/>
          </p:cNvPicPr>
          <p:nvPr/>
        </p:nvPicPr>
        <p:blipFill>
          <a:blip r:embed="rId2">
            <a:extLst/>
          </a:blip>
          <a:srcRect l="1145" t="4640" r="3280" b="66439"/>
          <a:stretch>
            <a:fillRect/>
          </a:stretch>
        </p:blipFill>
        <p:spPr>
          <a:xfrm>
            <a:off x="-14231" y="-30957"/>
            <a:ext cx="13687889" cy="2728908"/>
          </a:xfrm>
          <a:prstGeom prst="rect">
            <a:avLst/>
          </a:prstGeom>
          <a:ln w="12700">
            <a:miter lim="400000"/>
          </a:ln>
        </p:spPr>
      </p:pic>
      <p:sp>
        <p:nvSpPr>
          <p:cNvPr id="120" name="Shape 120"/>
          <p:cNvSpPr/>
          <p:nvPr/>
        </p:nvSpPr>
        <p:spPr>
          <a:xfrm>
            <a:off x="4624734" y="700104"/>
            <a:ext cx="3446781" cy="965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000" cap="all">
                <a:solidFill>
                  <a:srgbClr val="000000"/>
                </a:solidFill>
                <a:latin typeface="Avenir Book"/>
                <a:ea typeface="Avenir Book"/>
                <a:cs typeface="Avenir Book"/>
                <a:sym typeface="Avenir Book"/>
              </a:defRPr>
            </a:lvl1pPr>
          </a:lstStyle>
          <a:p>
            <a:r>
              <a:t>Practices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4354" y="8490528"/>
            <a:ext cx="2479283" cy="1069109"/>
          </a:xfrm>
          <a:prstGeom prst="rect">
            <a:avLst/>
          </a:prstGeom>
        </p:spPr>
      </p:pic>
    </p:spTree>
    <p:extLst>
      <p:ext uri="{BB962C8B-B14F-4D97-AF65-F5344CB8AC3E}">
        <p14:creationId xmlns:p14="http://schemas.microsoft.com/office/powerpoint/2010/main" val="2158873057"/>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asted-image.tiff"/>
          <p:cNvPicPr>
            <a:picLocks noChangeAspect="1"/>
          </p:cNvPicPr>
          <p:nvPr/>
        </p:nvPicPr>
        <p:blipFill>
          <a:blip r:embed="rId2">
            <a:extLst/>
          </a:blip>
          <a:srcRect l="1145" t="4640" r="6644"/>
          <a:stretch>
            <a:fillRect/>
          </a:stretch>
        </p:blipFill>
        <p:spPr>
          <a:xfrm>
            <a:off x="1767" y="-1493"/>
            <a:ext cx="13001266" cy="8858524"/>
          </a:xfrm>
          <a:prstGeom prst="rect">
            <a:avLst/>
          </a:prstGeom>
          <a:ln w="12700">
            <a:miter lim="400000"/>
          </a:ln>
        </p:spPr>
      </p:pic>
      <p:sp>
        <p:nvSpPr>
          <p:cNvPr id="123" name="Shape 123"/>
          <p:cNvSpPr/>
          <p:nvPr/>
        </p:nvSpPr>
        <p:spPr>
          <a:xfrm>
            <a:off x="4344585" y="1098210"/>
            <a:ext cx="3446781" cy="965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000" cap="all">
                <a:solidFill>
                  <a:srgbClr val="000000"/>
                </a:solidFill>
                <a:latin typeface="Avenir Book"/>
                <a:ea typeface="Avenir Book"/>
                <a:cs typeface="Avenir Book"/>
                <a:sym typeface="Avenir Book"/>
              </a:defRPr>
            </a:lvl1pPr>
          </a:lstStyle>
          <a:p>
            <a:r>
              <a:t>Practices</a:t>
            </a:r>
          </a:p>
        </p:txBody>
      </p:sp>
      <p:sp>
        <p:nvSpPr>
          <p:cNvPr id="124" name="Shape 124"/>
          <p:cNvSpPr/>
          <p:nvPr/>
        </p:nvSpPr>
        <p:spPr>
          <a:xfrm>
            <a:off x="5398020" y="3848915"/>
            <a:ext cx="5437437" cy="176458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b="1" i="1">
                <a:solidFill>
                  <a:srgbClr val="000000"/>
                </a:solidFill>
                <a:latin typeface="Helvetica"/>
                <a:ea typeface="Helvetica"/>
                <a:cs typeface="Helvetica"/>
                <a:sym typeface="Helvetica"/>
              </a:defRPr>
            </a:pPr>
            <a:r>
              <a:rPr dirty="0"/>
              <a:t>Missional</a:t>
            </a:r>
          </a:p>
          <a:p>
            <a:pPr>
              <a:defRPr b="1" i="1">
                <a:solidFill>
                  <a:srgbClr val="000000"/>
                </a:solidFill>
                <a:latin typeface="Helvetica"/>
                <a:ea typeface="Helvetica"/>
                <a:cs typeface="Helvetica"/>
                <a:sym typeface="Helvetica"/>
              </a:defRPr>
            </a:pPr>
            <a:r>
              <a:rPr dirty="0" smtClean="0"/>
              <a:t>formation(</a:t>
            </a:r>
            <a:r>
              <a:rPr lang="en-ZA" dirty="0" smtClean="0"/>
              <a:t>Operating </a:t>
            </a:r>
            <a:r>
              <a:rPr lang="en-ZA" dirty="0" smtClean="0"/>
              <a:t>system</a:t>
            </a:r>
            <a:r>
              <a:rPr dirty="0" smtClean="0"/>
              <a:t>)</a:t>
            </a:r>
            <a:endParaRPr dirty="0"/>
          </a:p>
        </p:txBody>
      </p:sp>
      <p:sp>
        <p:nvSpPr>
          <p:cNvPr id="125" name="Shape 125"/>
          <p:cNvSpPr/>
          <p:nvPr/>
        </p:nvSpPr>
        <p:spPr>
          <a:xfrm>
            <a:off x="522187" y="5613400"/>
            <a:ext cx="9509326" cy="0"/>
          </a:xfrm>
          <a:prstGeom prst="line">
            <a:avLst/>
          </a:prstGeom>
          <a:ln w="25400">
            <a:solidFill>
              <a:srgbClr val="FFFFFF"/>
            </a:solidFill>
            <a:miter lim="400000"/>
          </a:ln>
        </p:spPr>
        <p:txBody>
          <a:bodyPr lIns="50800" tIns="50800" rIns="50800" bIns="50800" anchor="ctr"/>
          <a:lstStyle/>
          <a:p>
            <a:pPr>
              <a:defRPr sz="2600"/>
            </a:pPr>
            <a:endParaRPr/>
          </a:p>
        </p:txBody>
      </p:sp>
      <p:sp>
        <p:nvSpPr>
          <p:cNvPr id="126" name="Shape 126"/>
          <p:cNvSpPr/>
          <p:nvPr/>
        </p:nvSpPr>
        <p:spPr>
          <a:xfrm>
            <a:off x="5486921" y="5662157"/>
            <a:ext cx="4511974" cy="121058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b="1" i="1">
                <a:solidFill>
                  <a:srgbClr val="000000"/>
                </a:solidFill>
                <a:latin typeface="Helvetica"/>
                <a:ea typeface="Helvetica"/>
                <a:cs typeface="Helvetica"/>
                <a:sym typeface="Helvetica"/>
              </a:defRPr>
            </a:lvl1pPr>
          </a:lstStyle>
          <a:p>
            <a:r>
              <a:rPr dirty="0" smtClean="0"/>
              <a:t>Identity</a:t>
            </a:r>
            <a:r>
              <a:rPr lang="en-ZA" dirty="0" smtClean="0"/>
              <a:t> (missional community)</a:t>
            </a:r>
            <a:endParaRPr dirty="0"/>
          </a:p>
        </p:txBody>
      </p:sp>
      <p:sp>
        <p:nvSpPr>
          <p:cNvPr id="127" name="Shape 127"/>
          <p:cNvSpPr/>
          <p:nvPr/>
        </p:nvSpPr>
        <p:spPr>
          <a:xfrm>
            <a:off x="522187" y="7073900"/>
            <a:ext cx="9509326" cy="0"/>
          </a:xfrm>
          <a:prstGeom prst="line">
            <a:avLst/>
          </a:prstGeom>
          <a:ln w="25400">
            <a:solidFill>
              <a:srgbClr val="FFFFFF"/>
            </a:solidFill>
            <a:miter lim="400000"/>
          </a:ln>
        </p:spPr>
        <p:txBody>
          <a:bodyPr lIns="50800" tIns="50800" rIns="50800" bIns="50800" anchor="ctr"/>
          <a:lstStyle/>
          <a:p>
            <a:pPr>
              <a:defRPr sz="2600"/>
            </a:pPr>
            <a:endParaRPr/>
          </a:p>
        </p:txBody>
      </p:sp>
      <p:sp>
        <p:nvSpPr>
          <p:cNvPr id="128" name="Shape 128"/>
          <p:cNvSpPr/>
          <p:nvPr/>
        </p:nvSpPr>
        <p:spPr>
          <a:xfrm>
            <a:off x="6234583" y="6970257"/>
            <a:ext cx="3764311" cy="12105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b="1" i="1">
                <a:solidFill>
                  <a:srgbClr val="000000"/>
                </a:solidFill>
                <a:latin typeface="Helvetica"/>
                <a:ea typeface="Helvetica"/>
                <a:cs typeface="Helvetica"/>
                <a:sym typeface="Helvetica"/>
              </a:defRPr>
            </a:lvl1pPr>
          </a:lstStyle>
          <a:p>
            <a:r>
              <a:rPr dirty="0" smtClean="0"/>
              <a:t>Theology</a:t>
            </a:r>
            <a:r>
              <a:rPr lang="en-ZA" dirty="0" smtClean="0"/>
              <a:t>  (missio Dei)</a:t>
            </a:r>
            <a:endParaRPr dirty="0"/>
          </a:p>
        </p:txBody>
      </p:sp>
      <p:sp>
        <p:nvSpPr>
          <p:cNvPr id="129" name="Shape 129"/>
          <p:cNvSpPr/>
          <p:nvPr/>
        </p:nvSpPr>
        <p:spPr>
          <a:xfrm>
            <a:off x="501700" y="7353300"/>
            <a:ext cx="1358800"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cap="all"/>
            </a:lvl1pPr>
          </a:lstStyle>
          <a:p>
            <a:r>
              <a:t>Why?</a:t>
            </a:r>
          </a:p>
        </p:txBody>
      </p:sp>
      <p:sp>
        <p:nvSpPr>
          <p:cNvPr id="130" name="Shape 130"/>
          <p:cNvSpPr/>
          <p:nvPr/>
        </p:nvSpPr>
        <p:spPr>
          <a:xfrm>
            <a:off x="463524" y="5943600"/>
            <a:ext cx="1435152"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cap="all"/>
            </a:lvl1pPr>
          </a:lstStyle>
          <a:p>
            <a:r>
              <a:t>Who?</a:t>
            </a:r>
          </a:p>
        </p:txBody>
      </p:sp>
      <p:sp>
        <p:nvSpPr>
          <p:cNvPr id="131" name="Shape 131"/>
          <p:cNvSpPr/>
          <p:nvPr/>
        </p:nvSpPr>
        <p:spPr>
          <a:xfrm>
            <a:off x="374624" y="4438650"/>
            <a:ext cx="1435152"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cap="all"/>
              <a:t>How</a:t>
            </a:r>
            <a:r>
              <a:t>?</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8223" y="8857031"/>
            <a:ext cx="2079160" cy="896569"/>
          </a:xfrm>
          <a:prstGeom prst="rect">
            <a:avLst/>
          </a:prstGeom>
        </p:spPr>
      </p:pic>
    </p:spTree>
    <p:extLst>
      <p:ext uri="{BB962C8B-B14F-4D97-AF65-F5344CB8AC3E}">
        <p14:creationId xmlns:p14="http://schemas.microsoft.com/office/powerpoint/2010/main" val="3838670701"/>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advAuto="0"/>
      <p:bldP spid="125" grpId="0" animBg="1" advAuto="0"/>
      <p:bldP spid="126" grpId="0" animBg="1" advAuto="0"/>
      <p:bldP spid="127" grpId="0" animBg="1" advAuto="0"/>
      <p:bldP spid="128" grpId="0" animBg="1" advAuto="0"/>
      <p:bldP spid="129" grpId="0" animBg="1" advAuto="0"/>
      <p:bldP spid="130" grpId="0" animBg="1" advAuto="0"/>
      <p:bldP spid="131"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Text Placeholder 2"/>
          <p:cNvSpPr>
            <a:spLocks noGrp="1"/>
          </p:cNvSpPr>
          <p:nvPr>
            <p:ph type="body" idx="1"/>
          </p:nvPr>
        </p:nvSpPr>
        <p:spPr>
          <a:xfrm>
            <a:off x="952500" y="254000"/>
            <a:ext cx="11099800" cy="8623300"/>
          </a:xfrm>
        </p:spPr>
        <p:txBody>
          <a:bodyPr>
            <a:normAutofit/>
          </a:bodyPr>
          <a:lstStyle/>
          <a:p>
            <a:r>
              <a:rPr lang="en-ZA" dirty="0"/>
              <a:t>Review and recall our opening “Martian anthropology” of the mall,[ 6] which took this familiar phenomenon that we find in every city, which we might visit every week, </a:t>
            </a:r>
            <a:r>
              <a:rPr lang="en-ZA" dirty="0">
                <a:solidFill>
                  <a:srgbClr val="00B0F0"/>
                </a:solidFill>
              </a:rPr>
              <a:t>and suggested that it is actually a religious space because it is suffused with practices that constitute a kind of worship.</a:t>
            </a:r>
          </a:p>
          <a:p>
            <a:endParaRPr lang="en-ZA" dirty="0"/>
          </a:p>
          <a:p>
            <a:r>
              <a:rPr lang="en-ZA" dirty="0"/>
              <a:t>Smith, James K. A.. Desiring the Kingdom (Cultural Liturgies): Worship, Worldview, and Cultural Formation (p. 93). Baker Publishing Group. Kindle Edition. </a:t>
            </a:r>
          </a:p>
        </p:txBody>
      </p:sp>
    </p:spTree>
    <p:extLst>
      <p:ext uri="{BB962C8B-B14F-4D97-AF65-F5344CB8AC3E}">
        <p14:creationId xmlns:p14="http://schemas.microsoft.com/office/powerpoint/2010/main" val="438435814"/>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Text Placeholder 2"/>
          <p:cNvSpPr>
            <a:spLocks noGrp="1"/>
          </p:cNvSpPr>
          <p:nvPr>
            <p:ph type="body" idx="1"/>
          </p:nvPr>
        </p:nvSpPr>
        <p:spPr>
          <a:xfrm>
            <a:off x="952500" y="254000"/>
            <a:ext cx="11099800" cy="8623300"/>
          </a:xfrm>
        </p:spPr>
        <p:txBody>
          <a:bodyPr>
            <a:normAutofit/>
          </a:bodyPr>
          <a:lstStyle/>
          <a:p>
            <a:pPr marL="0" indent="0" algn="ctr">
              <a:buNone/>
            </a:pPr>
            <a:r>
              <a:rPr lang="en-ZA" i="1" dirty="0"/>
              <a:t>By the same token, Christian worship needs to be intentionally liturgical, formative, and pedagogical in order to counter such </a:t>
            </a:r>
            <a:r>
              <a:rPr lang="en-ZA" i="1" dirty="0" err="1"/>
              <a:t>mis</a:t>
            </a:r>
            <a:r>
              <a:rPr lang="en-ZA" i="1" dirty="0"/>
              <a:t>-formations and </a:t>
            </a:r>
            <a:r>
              <a:rPr lang="en-ZA" i="1" dirty="0" err="1"/>
              <a:t>misdirections</a:t>
            </a:r>
            <a:r>
              <a:rPr lang="en-ZA" i="1" dirty="0"/>
              <a:t>.</a:t>
            </a:r>
          </a:p>
          <a:p>
            <a:pPr algn="ctr"/>
            <a:endParaRPr lang="en-ZA" i="1" dirty="0"/>
          </a:p>
          <a:p>
            <a:r>
              <a:rPr lang="en-ZA" sz="2000" dirty="0"/>
              <a:t>Smith, James K. A.. Desiring the Kingdom (Cultural Liturgies): Worship, Worldview, and Cultural Formation (p. 88). Baker Publishing Group. Kindle Edition</a:t>
            </a:r>
            <a:r>
              <a:rPr lang="en-ZA" dirty="0"/>
              <a:t>. </a:t>
            </a:r>
          </a:p>
        </p:txBody>
      </p:sp>
    </p:spTree>
    <p:extLst>
      <p:ext uri="{BB962C8B-B14F-4D97-AF65-F5344CB8AC3E}">
        <p14:creationId xmlns:p14="http://schemas.microsoft.com/office/powerpoint/2010/main" val="2667612117"/>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Why missional formation is complex?</a:t>
            </a:r>
            <a:endParaRPr lang="en-ZA" dirty="0"/>
          </a:p>
        </p:txBody>
      </p:sp>
      <p:sp>
        <p:nvSpPr>
          <p:cNvPr id="5" name="Text Placeholder 4"/>
          <p:cNvSpPr>
            <a:spLocks noGrp="1"/>
          </p:cNvSpPr>
          <p:nvPr>
            <p:ph type="body" idx="1"/>
          </p:nvPr>
        </p:nvSpPr>
        <p:spPr/>
        <p:txBody>
          <a:bodyPr/>
          <a:lstStyle/>
          <a:p>
            <a:r>
              <a:rPr lang="en-ZA" dirty="0" smtClean="0"/>
              <a:t>It is contra the dominant culture</a:t>
            </a:r>
          </a:p>
          <a:p>
            <a:r>
              <a:rPr lang="en-ZA" dirty="0" smtClean="0"/>
              <a:t>It is contra the Christendom ecclesiology</a:t>
            </a:r>
          </a:p>
          <a:p>
            <a:r>
              <a:rPr lang="en-ZA" dirty="0" smtClean="0"/>
              <a:t>It requires a broader anthropology-understanding that humans agents of and for love.</a:t>
            </a:r>
            <a:endParaRPr lang="en-ZA" dirty="0"/>
          </a:p>
        </p:txBody>
      </p:sp>
    </p:spTree>
    <p:extLst>
      <p:ext uri="{BB962C8B-B14F-4D97-AF65-F5344CB8AC3E}">
        <p14:creationId xmlns:p14="http://schemas.microsoft.com/office/powerpoint/2010/main" val="1202643976"/>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Containers for formation</a:t>
            </a:r>
            <a:endParaRPr lang="en-ZA" dirty="0"/>
          </a:p>
        </p:txBody>
      </p:sp>
      <p:sp>
        <p:nvSpPr>
          <p:cNvPr id="3" name="Text Placeholder 2"/>
          <p:cNvSpPr>
            <a:spLocks noGrp="1"/>
          </p:cNvSpPr>
          <p:nvPr>
            <p:ph type="body" idx="1"/>
          </p:nvPr>
        </p:nvSpPr>
        <p:spPr/>
        <p:txBody>
          <a:bodyPr/>
          <a:lstStyle/>
          <a:p>
            <a:r>
              <a:rPr lang="en-ZA" dirty="0" smtClean="0"/>
              <a:t>Identify toxic </a:t>
            </a:r>
            <a:r>
              <a:rPr lang="en-ZA" dirty="0" smtClean="0"/>
              <a:t>habits-prevent </a:t>
            </a:r>
            <a:r>
              <a:rPr lang="en-ZA" dirty="0" smtClean="0"/>
              <a:t>the vision to succeed</a:t>
            </a:r>
          </a:p>
          <a:p>
            <a:r>
              <a:rPr lang="en-ZA" dirty="0" smtClean="0"/>
              <a:t>Construct counter life-giving habits and containers that protect the new life from internal and external toxic forces</a:t>
            </a:r>
            <a:endParaRPr lang="en-ZA" dirty="0"/>
          </a:p>
        </p:txBody>
      </p:sp>
    </p:spTree>
    <p:extLst>
      <p:ext uri="{BB962C8B-B14F-4D97-AF65-F5344CB8AC3E}">
        <p14:creationId xmlns:p14="http://schemas.microsoft.com/office/powerpoint/2010/main" val="2408769934"/>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Habits</a:t>
            </a:r>
            <a:endParaRPr lang="en-ZA" dirty="0"/>
          </a:p>
        </p:txBody>
      </p:sp>
      <p:sp>
        <p:nvSpPr>
          <p:cNvPr id="3" name="Text Placeholder 2"/>
          <p:cNvSpPr>
            <a:spLocks noGrp="1"/>
          </p:cNvSpPr>
          <p:nvPr>
            <p:ph type="body" idx="1"/>
          </p:nvPr>
        </p:nvSpPr>
        <p:spPr/>
        <p:txBody>
          <a:bodyPr/>
          <a:lstStyle/>
          <a:p>
            <a:r>
              <a:rPr lang="en-ZA" dirty="0" smtClean="0"/>
              <a:t>Concrete intentional action(s)-practice</a:t>
            </a:r>
          </a:p>
          <a:p>
            <a:r>
              <a:rPr lang="en-ZA" dirty="0" smtClean="0"/>
              <a:t>Perform in a specific rhythm (every…)-”public commitment”</a:t>
            </a:r>
          </a:p>
          <a:p>
            <a:r>
              <a:rPr lang="en-ZA" dirty="0" smtClean="0"/>
              <a:t>Practice  becomes a habit over time</a:t>
            </a:r>
          </a:p>
          <a:p>
            <a:r>
              <a:rPr lang="en-ZA" dirty="0" smtClean="0"/>
              <a:t>Until it becomes new habitus</a:t>
            </a:r>
            <a:endParaRPr lang="en-ZA" dirty="0"/>
          </a:p>
        </p:txBody>
      </p:sp>
    </p:spTree>
    <p:extLst>
      <p:ext uri="{BB962C8B-B14F-4D97-AF65-F5344CB8AC3E}">
        <p14:creationId xmlns:p14="http://schemas.microsoft.com/office/powerpoint/2010/main" val="287321595"/>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 Container </a:t>
            </a:r>
            <a:endParaRPr lang="en-ZA" dirty="0"/>
          </a:p>
        </p:txBody>
      </p:sp>
      <p:sp>
        <p:nvSpPr>
          <p:cNvPr id="3" name="Text Placeholder 2"/>
          <p:cNvSpPr>
            <a:spLocks noGrp="1"/>
          </p:cNvSpPr>
          <p:nvPr>
            <p:ph type="body" idx="1"/>
          </p:nvPr>
        </p:nvSpPr>
        <p:spPr/>
        <p:txBody>
          <a:bodyPr>
            <a:normAutofit lnSpcReduction="10000"/>
          </a:bodyPr>
          <a:lstStyle/>
          <a:p>
            <a:r>
              <a:rPr lang="en-ZA" dirty="0"/>
              <a:t>The dialogue is a “container…. (T)hat can hold human energy, so that it can be transformative rather than </a:t>
            </a:r>
            <a:r>
              <a:rPr lang="en-ZA" dirty="0" smtClean="0"/>
              <a:t>destructive (Peter </a:t>
            </a:r>
            <a:r>
              <a:rPr lang="en-ZA" dirty="0" err="1" smtClean="0"/>
              <a:t>Senge</a:t>
            </a:r>
            <a:r>
              <a:rPr lang="en-ZA" dirty="0" smtClean="0"/>
              <a:t>)</a:t>
            </a:r>
          </a:p>
          <a:p>
            <a:r>
              <a:rPr lang="en-ZA" dirty="0"/>
              <a:t>For the alchemist transformation was a process involving the interaction of elements within a closed, transparent container in relation to a carefully tended </a:t>
            </a:r>
            <a:r>
              <a:rPr lang="en-ZA" dirty="0" smtClean="0"/>
              <a:t>fire</a:t>
            </a:r>
          </a:p>
          <a:p>
            <a:r>
              <a:rPr lang="en-ZA" dirty="0"/>
              <a:t>The normal chemistry of an adult human body would be toxic to an embryo</a:t>
            </a:r>
          </a:p>
        </p:txBody>
      </p:sp>
    </p:spTree>
    <p:extLst>
      <p:ext uri="{BB962C8B-B14F-4D97-AF65-F5344CB8AC3E}">
        <p14:creationId xmlns:p14="http://schemas.microsoft.com/office/powerpoint/2010/main" val="191444174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a:hlinkClick r:id="rId2"/>
              </a:rPr>
              <a:t>http://jameskasmith.com</a:t>
            </a:r>
            <a:r>
              <a:rPr lang="en-ZA" dirty="0" smtClean="0">
                <a:hlinkClick r:id="rId2"/>
              </a:rPr>
              <a:t>/</a:t>
            </a:r>
            <a:r>
              <a:rPr lang="en-ZA" dirty="0" smtClean="0"/>
              <a:t> </a:t>
            </a:r>
            <a:endParaRPr lang="en-ZA" dirty="0"/>
          </a:p>
        </p:txBody>
      </p:sp>
      <p:sp>
        <p:nvSpPr>
          <p:cNvPr id="6" name="Text Placeholder 5"/>
          <p:cNvSpPr>
            <a:spLocks noGrp="1"/>
          </p:cNvSpPr>
          <p:nvPr>
            <p:ph type="body" sz="quarter" idx="1"/>
          </p:nvPr>
        </p:nvSpPr>
        <p:spPr/>
        <p:txBody>
          <a:bodyPr>
            <a:normAutofit fontScale="85000" lnSpcReduction="10000"/>
          </a:bodyPr>
          <a:lstStyle/>
          <a:p>
            <a:r>
              <a:rPr lang="en-ZA" sz="5400" dirty="0" smtClean="0"/>
              <a:t>Jamie Smit on </a:t>
            </a:r>
            <a:r>
              <a:rPr lang="en-ZA" sz="5400" i="1" dirty="0" smtClean="0"/>
              <a:t>You </a:t>
            </a:r>
            <a:r>
              <a:rPr lang="en-ZA" sz="5400" i="1" dirty="0" smtClean="0"/>
              <a:t>are what you love</a:t>
            </a:r>
            <a:endParaRPr lang="en-ZA" sz="5400" i="1" dirty="0"/>
          </a:p>
        </p:txBody>
      </p:sp>
    </p:spTree>
    <p:extLst>
      <p:ext uri="{BB962C8B-B14F-4D97-AF65-F5344CB8AC3E}">
        <p14:creationId xmlns:p14="http://schemas.microsoft.com/office/powerpoint/2010/main" val="110421906"/>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a:t>
            </a:r>
            <a:r>
              <a:rPr lang="en-ZA" dirty="0" smtClean="0"/>
              <a:t>ormational containers are</a:t>
            </a:r>
            <a:endParaRPr lang="en-ZA" dirty="0"/>
          </a:p>
        </p:txBody>
      </p:sp>
      <p:sp>
        <p:nvSpPr>
          <p:cNvPr id="3" name="Text Placeholder 2"/>
          <p:cNvSpPr>
            <a:spLocks noGrp="1"/>
          </p:cNvSpPr>
          <p:nvPr>
            <p:ph type="body" idx="1"/>
          </p:nvPr>
        </p:nvSpPr>
        <p:spPr/>
        <p:txBody>
          <a:bodyPr>
            <a:normAutofit fontScale="85000" lnSpcReduction="20000"/>
          </a:bodyPr>
          <a:lstStyle/>
          <a:p>
            <a:pPr marL="742950" indent="-742950">
              <a:buFont typeface="+mj-lt"/>
              <a:buAutoNum type="arabicPeriod"/>
            </a:pPr>
            <a:endParaRPr lang="en-ZA" dirty="0" smtClean="0"/>
          </a:p>
          <a:p>
            <a:pPr marL="742950" indent="-742950">
              <a:buFont typeface="+mj-lt"/>
              <a:buAutoNum type="arabicPeriod"/>
            </a:pPr>
            <a:r>
              <a:rPr lang="en-ZA" dirty="0" smtClean="0"/>
              <a:t>An commitment to </a:t>
            </a:r>
            <a:r>
              <a:rPr lang="en-ZA" dirty="0"/>
              <a:t>practice a </a:t>
            </a:r>
            <a:r>
              <a:rPr lang="en-ZA" dirty="0" smtClean="0"/>
              <a:t>specific concrete action(s)</a:t>
            </a:r>
            <a:endParaRPr lang="en-ZA" dirty="0"/>
          </a:p>
          <a:p>
            <a:pPr marL="742950" indent="-742950">
              <a:buFont typeface="+mj-lt"/>
              <a:buAutoNum type="arabicPeriod"/>
            </a:pPr>
            <a:r>
              <a:rPr lang="en-ZA" dirty="0" smtClean="0"/>
              <a:t>Safe spaces that protect from the internal and external toxic forces in failure-allows time for practise up to the point of self-mastering</a:t>
            </a:r>
          </a:p>
          <a:p>
            <a:pPr marL="742950" indent="-742950">
              <a:buFont typeface="+mj-lt"/>
              <a:buAutoNum type="arabicPeriod"/>
            </a:pPr>
            <a:r>
              <a:rPr lang="en-ZA" dirty="0" smtClean="0"/>
              <a:t>Understands that growth needs time</a:t>
            </a:r>
          </a:p>
          <a:p>
            <a:pPr marL="742950" indent="-742950">
              <a:buFont typeface="+mj-lt"/>
              <a:buAutoNum type="arabicPeriod"/>
            </a:pPr>
            <a:r>
              <a:rPr lang="en-ZA" dirty="0" smtClean="0"/>
              <a:t>Requires gracious systems of accountability </a:t>
            </a:r>
          </a:p>
          <a:p>
            <a:pPr marL="742950" indent="-742950">
              <a:buFont typeface="+mj-lt"/>
              <a:buAutoNum type="arabicPeriod"/>
            </a:pPr>
            <a:r>
              <a:rPr lang="en-ZA" dirty="0" smtClean="0"/>
              <a:t>Protects from to much ambition-Understands “less is more”</a:t>
            </a:r>
          </a:p>
          <a:p>
            <a:pPr marL="742950" indent="-742950">
              <a:buFont typeface="+mj-lt"/>
              <a:buAutoNum type="arabicPeriod"/>
            </a:pPr>
            <a:endParaRPr lang="en-ZA" dirty="0" smtClean="0"/>
          </a:p>
          <a:p>
            <a:pPr marL="742950" indent="-742950">
              <a:buFont typeface="+mj-lt"/>
              <a:buAutoNum type="arabicPeriod"/>
            </a:pPr>
            <a:endParaRPr lang="en-ZA" dirty="0"/>
          </a:p>
        </p:txBody>
      </p:sp>
    </p:spTree>
    <p:extLst>
      <p:ext uri="{BB962C8B-B14F-4D97-AF65-F5344CB8AC3E}">
        <p14:creationId xmlns:p14="http://schemas.microsoft.com/office/powerpoint/2010/main" val="3768911849"/>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asted-image.tiff"/>
          <p:cNvPicPr>
            <a:picLocks noChangeAspect="1"/>
          </p:cNvPicPr>
          <p:nvPr/>
        </p:nvPicPr>
        <p:blipFill>
          <a:blip r:embed="rId2">
            <a:extLst/>
          </a:blip>
          <a:srcRect l="1145" t="4640" r="6644"/>
          <a:stretch>
            <a:fillRect/>
          </a:stretch>
        </p:blipFill>
        <p:spPr>
          <a:xfrm>
            <a:off x="1767" y="-1493"/>
            <a:ext cx="13001266" cy="8858524"/>
          </a:xfrm>
          <a:prstGeom prst="rect">
            <a:avLst/>
          </a:prstGeom>
          <a:ln w="12700">
            <a:miter lim="400000"/>
          </a:ln>
        </p:spPr>
      </p:pic>
      <p:sp>
        <p:nvSpPr>
          <p:cNvPr id="123" name="Shape 123"/>
          <p:cNvSpPr/>
          <p:nvPr/>
        </p:nvSpPr>
        <p:spPr>
          <a:xfrm>
            <a:off x="724371" y="1144793"/>
            <a:ext cx="10687221" cy="87203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5000" cap="all">
                <a:solidFill>
                  <a:srgbClr val="000000"/>
                </a:solidFill>
                <a:latin typeface="Avenir Book"/>
                <a:ea typeface="Avenir Book"/>
                <a:cs typeface="Avenir Book"/>
                <a:sym typeface="Avenir Book"/>
              </a:defRPr>
            </a:lvl1pPr>
          </a:lstStyle>
          <a:p>
            <a:r>
              <a:rPr lang="en-ZA" dirty="0" err="1" smtClean="0">
                <a:solidFill>
                  <a:srgbClr val="FF0000"/>
                </a:solidFill>
              </a:rPr>
              <a:t>Missioanle</a:t>
            </a:r>
            <a:r>
              <a:rPr lang="en-ZA" dirty="0" smtClean="0">
                <a:solidFill>
                  <a:srgbClr val="FF0000"/>
                </a:solidFill>
              </a:rPr>
              <a:t> </a:t>
            </a:r>
            <a:r>
              <a:rPr lang="en-ZA" dirty="0" err="1" smtClean="0">
                <a:solidFill>
                  <a:srgbClr val="FF0000"/>
                </a:solidFill>
              </a:rPr>
              <a:t>Toepassings</a:t>
            </a:r>
            <a:r>
              <a:rPr lang="en-ZA" dirty="0" smtClean="0">
                <a:solidFill>
                  <a:srgbClr val="FF0000"/>
                </a:solidFill>
              </a:rPr>
              <a:t>/apps</a:t>
            </a:r>
            <a:endParaRPr dirty="0">
              <a:solidFill>
                <a:srgbClr val="FF0000"/>
              </a:solidFill>
            </a:endParaRPr>
          </a:p>
        </p:txBody>
      </p:sp>
      <p:sp>
        <p:nvSpPr>
          <p:cNvPr id="124" name="Shape 124"/>
          <p:cNvSpPr/>
          <p:nvPr/>
        </p:nvSpPr>
        <p:spPr>
          <a:xfrm>
            <a:off x="4200591" y="4300082"/>
            <a:ext cx="5437437" cy="12105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b="1" i="1">
                <a:solidFill>
                  <a:srgbClr val="000000"/>
                </a:solidFill>
                <a:latin typeface="Helvetica"/>
                <a:ea typeface="Helvetica"/>
                <a:cs typeface="Helvetica"/>
                <a:sym typeface="Helvetica"/>
              </a:defRPr>
            </a:pPr>
            <a:r>
              <a:rPr lang="en-ZA" dirty="0" err="1" smtClean="0">
                <a:solidFill>
                  <a:schemeClr val="bg1"/>
                </a:solidFill>
              </a:rPr>
              <a:t>Operting</a:t>
            </a:r>
            <a:r>
              <a:rPr lang="en-ZA" dirty="0" smtClean="0">
                <a:solidFill>
                  <a:schemeClr val="bg1"/>
                </a:solidFill>
              </a:rPr>
              <a:t> system</a:t>
            </a:r>
          </a:p>
          <a:p>
            <a:pPr>
              <a:defRPr b="1" i="1">
                <a:solidFill>
                  <a:srgbClr val="000000"/>
                </a:solidFill>
                <a:latin typeface="Helvetica"/>
                <a:ea typeface="Helvetica"/>
                <a:cs typeface="Helvetica"/>
                <a:sym typeface="Helvetica"/>
              </a:defRPr>
            </a:pPr>
            <a:r>
              <a:rPr lang="en-ZA" dirty="0" smtClean="0">
                <a:solidFill>
                  <a:schemeClr val="bg1"/>
                </a:solidFill>
              </a:rPr>
              <a:t>IOS/</a:t>
            </a:r>
            <a:r>
              <a:rPr lang="en-ZA" dirty="0" err="1" smtClean="0">
                <a:solidFill>
                  <a:schemeClr val="bg1"/>
                </a:solidFill>
              </a:rPr>
              <a:t>Anroid</a:t>
            </a:r>
            <a:endParaRPr dirty="0">
              <a:solidFill>
                <a:schemeClr val="bg1"/>
              </a:solidFill>
            </a:endParaRPr>
          </a:p>
        </p:txBody>
      </p:sp>
      <p:sp>
        <p:nvSpPr>
          <p:cNvPr id="125" name="Shape 125"/>
          <p:cNvSpPr/>
          <p:nvPr/>
        </p:nvSpPr>
        <p:spPr>
          <a:xfrm>
            <a:off x="522187" y="5613400"/>
            <a:ext cx="9509326" cy="0"/>
          </a:xfrm>
          <a:prstGeom prst="line">
            <a:avLst/>
          </a:prstGeom>
          <a:ln w="25400">
            <a:solidFill>
              <a:srgbClr val="FFFFFF"/>
            </a:solidFill>
            <a:miter lim="400000"/>
          </a:ln>
        </p:spPr>
        <p:txBody>
          <a:bodyPr lIns="50800" tIns="50800" rIns="50800" bIns="50800" anchor="ctr"/>
          <a:lstStyle/>
          <a:p>
            <a:pPr>
              <a:defRPr sz="2600"/>
            </a:pPr>
            <a:endParaRPr/>
          </a:p>
        </p:txBody>
      </p:sp>
      <p:sp>
        <p:nvSpPr>
          <p:cNvPr id="126" name="Shape 126"/>
          <p:cNvSpPr/>
          <p:nvPr/>
        </p:nvSpPr>
        <p:spPr>
          <a:xfrm>
            <a:off x="4005943" y="5939156"/>
            <a:ext cx="5992951" cy="6565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b="1" i="1">
                <a:solidFill>
                  <a:srgbClr val="000000"/>
                </a:solidFill>
                <a:latin typeface="Helvetica"/>
                <a:ea typeface="Helvetica"/>
                <a:cs typeface="Helvetica"/>
                <a:sym typeface="Helvetica"/>
              </a:defRPr>
            </a:lvl1pPr>
          </a:lstStyle>
          <a:p>
            <a:r>
              <a:rPr lang="en-ZA" dirty="0" smtClean="0"/>
              <a:t>Apple / </a:t>
            </a:r>
            <a:r>
              <a:rPr lang="en-ZA" dirty="0" err="1" smtClean="0"/>
              <a:t>nokia</a:t>
            </a:r>
            <a:r>
              <a:rPr lang="en-ZA" dirty="0" smtClean="0"/>
              <a:t> / </a:t>
            </a:r>
            <a:r>
              <a:rPr lang="en-ZA" dirty="0" err="1" smtClean="0"/>
              <a:t>samsung</a:t>
            </a:r>
            <a:endParaRPr dirty="0"/>
          </a:p>
        </p:txBody>
      </p:sp>
      <p:sp>
        <p:nvSpPr>
          <p:cNvPr id="127" name="Shape 127"/>
          <p:cNvSpPr/>
          <p:nvPr/>
        </p:nvSpPr>
        <p:spPr>
          <a:xfrm>
            <a:off x="522187" y="7073900"/>
            <a:ext cx="9509326" cy="0"/>
          </a:xfrm>
          <a:prstGeom prst="line">
            <a:avLst/>
          </a:prstGeom>
          <a:ln w="25400">
            <a:solidFill>
              <a:srgbClr val="FFFFFF"/>
            </a:solidFill>
            <a:miter lim="400000"/>
          </a:ln>
        </p:spPr>
        <p:txBody>
          <a:bodyPr lIns="50800" tIns="50800" rIns="50800" bIns="50800" anchor="ctr"/>
          <a:lstStyle/>
          <a:p>
            <a:pPr>
              <a:defRPr sz="2600"/>
            </a:pPr>
            <a:endParaRPr/>
          </a:p>
        </p:txBody>
      </p:sp>
      <p:sp>
        <p:nvSpPr>
          <p:cNvPr id="128" name="Shape 128"/>
          <p:cNvSpPr/>
          <p:nvPr/>
        </p:nvSpPr>
        <p:spPr>
          <a:xfrm>
            <a:off x="3766457" y="7247256"/>
            <a:ext cx="6232437" cy="65659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defRPr b="1" i="1">
                <a:solidFill>
                  <a:srgbClr val="000000"/>
                </a:solidFill>
                <a:latin typeface="Helvetica"/>
                <a:ea typeface="Helvetica"/>
                <a:cs typeface="Helvetica"/>
                <a:sym typeface="Helvetica"/>
              </a:defRPr>
            </a:lvl1pPr>
          </a:lstStyle>
          <a:p>
            <a:r>
              <a:rPr lang="en-ZA" dirty="0" smtClean="0"/>
              <a:t>smartphone</a:t>
            </a:r>
            <a:endParaRPr dirty="0"/>
          </a:p>
        </p:txBody>
      </p:sp>
      <p:sp>
        <p:nvSpPr>
          <p:cNvPr id="129" name="Shape 129"/>
          <p:cNvSpPr/>
          <p:nvPr/>
        </p:nvSpPr>
        <p:spPr>
          <a:xfrm>
            <a:off x="321891" y="7348856"/>
            <a:ext cx="1718419"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cap="all"/>
            </a:lvl1pPr>
          </a:lstStyle>
          <a:p>
            <a:r>
              <a:rPr dirty="0" smtClean="0"/>
              <a:t>W</a:t>
            </a:r>
            <a:r>
              <a:rPr lang="en-ZA" dirty="0" smtClean="0"/>
              <a:t>hat</a:t>
            </a:r>
            <a:r>
              <a:rPr dirty="0" smtClean="0"/>
              <a:t>?</a:t>
            </a:r>
            <a:endParaRPr dirty="0"/>
          </a:p>
        </p:txBody>
      </p:sp>
      <p:sp>
        <p:nvSpPr>
          <p:cNvPr id="130" name="Shape 130"/>
          <p:cNvSpPr/>
          <p:nvPr/>
        </p:nvSpPr>
        <p:spPr>
          <a:xfrm>
            <a:off x="437306" y="5939156"/>
            <a:ext cx="1487588"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cap="all"/>
            </a:lvl1pPr>
          </a:lstStyle>
          <a:p>
            <a:r>
              <a:rPr dirty="0" smtClean="0"/>
              <a:t>W</a:t>
            </a:r>
            <a:r>
              <a:rPr lang="en-ZA" dirty="0" err="1" smtClean="0"/>
              <a:t>ho</a:t>
            </a:r>
            <a:r>
              <a:rPr dirty="0" smtClean="0"/>
              <a:t>?</a:t>
            </a:r>
            <a:endParaRPr dirty="0"/>
          </a:p>
        </p:txBody>
      </p:sp>
      <p:sp>
        <p:nvSpPr>
          <p:cNvPr id="131" name="Shape 131"/>
          <p:cNvSpPr/>
          <p:nvPr/>
        </p:nvSpPr>
        <p:spPr>
          <a:xfrm>
            <a:off x="348406" y="4434206"/>
            <a:ext cx="1487588" cy="6565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rPr cap="all" dirty="0" smtClean="0"/>
              <a:t>H</a:t>
            </a:r>
            <a:r>
              <a:rPr lang="en-ZA" cap="all" dirty="0" smtClean="0"/>
              <a:t>ow</a:t>
            </a:r>
            <a:r>
              <a:rPr dirty="0" smtClean="0"/>
              <a:t>?</a:t>
            </a:r>
            <a:endParaRPr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8223" y="8857031"/>
            <a:ext cx="2079160" cy="896569"/>
          </a:xfrm>
          <a:prstGeom prst="rect">
            <a:avLst/>
          </a:prstGeom>
        </p:spPr>
      </p:pic>
      <p:cxnSp>
        <p:nvCxnSpPr>
          <p:cNvPr id="7" name="Straight Arrow Connector 6"/>
          <p:cNvCxnSpPr/>
          <p:nvPr/>
        </p:nvCxnSpPr>
        <p:spPr>
          <a:xfrm flipV="1">
            <a:off x="3483429" y="2416629"/>
            <a:ext cx="0" cy="4932227"/>
          </a:xfrm>
          <a:prstGeom prst="straightConnector1">
            <a:avLst/>
          </a:prstGeom>
          <a:noFill/>
          <a:ln w="76200" cap="flat">
            <a:solidFill>
              <a:srgbClr val="C00000"/>
            </a:solidFill>
            <a:prstDash val="dash"/>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062905077"/>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advAuto="0"/>
      <p:bldP spid="125" grpId="0" animBg="1" advAuto="0"/>
      <p:bldP spid="126" grpId="0" animBg="1" advAuto="0"/>
      <p:bldP spid="127" grpId="0" animBg="1" advAuto="0"/>
      <p:bldP spid="128" grpId="0" animBg="1" advAuto="0"/>
      <p:bldP spid="129" grpId="0" animBg="1" advAuto="0"/>
      <p:bldP spid="130" grpId="0" animBg="1" advAuto="0"/>
      <p:bldP spid="131"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Formational apps in ministry</a:t>
            </a:r>
            <a:endParaRPr lang="en-ZA" dirty="0"/>
          </a:p>
        </p:txBody>
      </p:sp>
      <p:sp>
        <p:nvSpPr>
          <p:cNvPr id="3" name="Text Placeholder 2"/>
          <p:cNvSpPr>
            <a:spLocks noGrp="1"/>
          </p:cNvSpPr>
          <p:nvPr>
            <p:ph type="body" idx="1"/>
          </p:nvPr>
        </p:nvSpPr>
        <p:spPr/>
        <p:txBody>
          <a:bodyPr/>
          <a:lstStyle/>
          <a:p>
            <a:pPr marL="742950" indent="-742950">
              <a:buFont typeface="+mj-lt"/>
              <a:buAutoNum type="arabicPeriod"/>
            </a:pPr>
            <a:r>
              <a:rPr lang="en-ZA" dirty="0" smtClean="0"/>
              <a:t>Listening as pastoral discipline</a:t>
            </a:r>
          </a:p>
          <a:p>
            <a:pPr marL="742950" indent="-742950">
              <a:buFont typeface="+mj-lt"/>
              <a:buAutoNum type="arabicPeriod"/>
            </a:pPr>
            <a:r>
              <a:rPr lang="en-ZA" dirty="0" smtClean="0"/>
              <a:t>Discerning meetings</a:t>
            </a:r>
          </a:p>
          <a:p>
            <a:pPr marL="742950" indent="-742950">
              <a:buFont typeface="+mj-lt"/>
              <a:buAutoNum type="arabicPeriod"/>
            </a:pPr>
            <a:r>
              <a:rPr lang="en-ZA" dirty="0" smtClean="0"/>
              <a:t>100days of transformation</a:t>
            </a:r>
          </a:p>
          <a:p>
            <a:pPr marL="742950" indent="-742950">
              <a:buFont typeface="+mj-lt"/>
              <a:buAutoNum type="arabicPeriod"/>
            </a:pPr>
            <a:r>
              <a:rPr lang="en-ZA" dirty="0" smtClean="0"/>
              <a:t>Mentorship</a:t>
            </a:r>
            <a:endParaRPr lang="en-ZA" dirty="0"/>
          </a:p>
        </p:txBody>
      </p:sp>
    </p:spTree>
    <p:extLst>
      <p:ext uri="{BB962C8B-B14F-4D97-AF65-F5344CB8AC3E}">
        <p14:creationId xmlns:p14="http://schemas.microsoft.com/office/powerpoint/2010/main" val="1020466522"/>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Build a formational Container </a:t>
            </a:r>
            <a:r>
              <a:rPr lang="en-ZA" dirty="0" smtClean="0"/>
              <a:t>for</a:t>
            </a:r>
            <a:r>
              <a:rPr lang="en-ZA" dirty="0" smtClean="0"/>
              <a:t> </a:t>
            </a:r>
            <a:r>
              <a:rPr lang="en-ZA" dirty="0" smtClean="0"/>
              <a:t>formation</a:t>
            </a:r>
            <a:endParaRPr lang="en-ZA" dirty="0"/>
          </a:p>
        </p:txBody>
      </p:sp>
      <p:sp>
        <p:nvSpPr>
          <p:cNvPr id="3" name="Text Placeholder 2"/>
          <p:cNvSpPr>
            <a:spLocks noGrp="1"/>
          </p:cNvSpPr>
          <p:nvPr>
            <p:ph type="body" idx="1"/>
          </p:nvPr>
        </p:nvSpPr>
        <p:spPr/>
        <p:txBody>
          <a:bodyPr/>
          <a:lstStyle/>
          <a:p>
            <a:pPr marL="742950" indent="-742950">
              <a:buFont typeface="+mj-lt"/>
              <a:buAutoNum type="arabicPeriod"/>
            </a:pPr>
            <a:r>
              <a:rPr lang="en-ZA" dirty="0" smtClean="0"/>
              <a:t>Less is more</a:t>
            </a:r>
          </a:p>
          <a:p>
            <a:pPr marL="742950" indent="-742950">
              <a:buFont typeface="+mj-lt"/>
              <a:buAutoNum type="arabicPeriod"/>
            </a:pPr>
            <a:r>
              <a:rPr lang="en-ZA" dirty="0" smtClean="0"/>
              <a:t>Public </a:t>
            </a:r>
            <a:r>
              <a:rPr lang="en-ZA" dirty="0" err="1" smtClean="0"/>
              <a:t>commitement</a:t>
            </a:r>
            <a:r>
              <a:rPr lang="en-ZA" dirty="0" smtClean="0"/>
              <a:t> (coach or group)</a:t>
            </a:r>
            <a:endParaRPr lang="en-ZA" dirty="0"/>
          </a:p>
          <a:p>
            <a:pPr marL="742950" indent="-742950">
              <a:buFont typeface="+mj-lt"/>
              <a:buAutoNum type="arabicPeriod"/>
            </a:pPr>
            <a:r>
              <a:rPr lang="en-ZA" dirty="0" smtClean="0"/>
              <a:t>Concrete and </a:t>
            </a:r>
            <a:r>
              <a:rPr lang="en-ZA" dirty="0" smtClean="0"/>
              <a:t>specific</a:t>
            </a:r>
            <a:endParaRPr lang="en-ZA" dirty="0" smtClean="0"/>
          </a:p>
          <a:p>
            <a:pPr marL="742950" indent="-742950">
              <a:buFont typeface="+mj-lt"/>
              <a:buAutoNum type="arabicPeriod"/>
            </a:pPr>
            <a:r>
              <a:rPr lang="en-ZA" dirty="0" smtClean="0"/>
              <a:t>Keep on to the point of self mastering</a:t>
            </a:r>
          </a:p>
          <a:p>
            <a:pPr marL="742950" indent="-742950">
              <a:buFont typeface="+mj-lt"/>
              <a:buAutoNum type="arabicPeriod"/>
            </a:pPr>
            <a:r>
              <a:rPr lang="en-ZA" dirty="0" smtClean="0"/>
              <a:t>Soft on person strict on process</a:t>
            </a:r>
            <a:endParaRPr lang="en-ZA" dirty="0"/>
          </a:p>
        </p:txBody>
      </p:sp>
    </p:spTree>
    <p:extLst>
      <p:ext uri="{BB962C8B-B14F-4D97-AF65-F5344CB8AC3E}">
        <p14:creationId xmlns:p14="http://schemas.microsoft.com/office/powerpoint/2010/main" val="793916675"/>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smtClean="0"/>
              <a:t>Formational leadership</a:t>
            </a:r>
            <a:endParaRPr lang="en-ZA" dirty="0"/>
          </a:p>
        </p:txBody>
      </p:sp>
      <p:sp>
        <p:nvSpPr>
          <p:cNvPr id="5" name="Text Placeholder 4"/>
          <p:cNvSpPr>
            <a:spLocks noGrp="1"/>
          </p:cNvSpPr>
          <p:nvPr>
            <p:ph type="body" sz="quarter" idx="1"/>
          </p:nvPr>
        </p:nvSpPr>
        <p:spPr/>
        <p:txBody>
          <a:bodyPr/>
          <a:lstStyle/>
          <a:p>
            <a:endParaRPr lang="en-ZA"/>
          </a:p>
        </p:txBody>
      </p:sp>
    </p:spTree>
    <p:extLst>
      <p:ext uri="{BB962C8B-B14F-4D97-AF65-F5344CB8AC3E}">
        <p14:creationId xmlns:p14="http://schemas.microsoft.com/office/powerpoint/2010/main" val="3714010327"/>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ZA" altLang="en-US" dirty="0" smtClean="0"/>
              <a:t>Leadership roles in formation</a:t>
            </a:r>
          </a:p>
        </p:txBody>
      </p:sp>
      <p:pic>
        <p:nvPicPr>
          <p:cNvPr id="71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15450" y="2412999"/>
            <a:ext cx="7272302" cy="6769383"/>
          </a:xfrm>
        </p:spPr>
      </p:pic>
    </p:spTree>
    <p:extLst>
      <p:ext uri="{BB962C8B-B14F-4D97-AF65-F5344CB8AC3E}">
        <p14:creationId xmlns:p14="http://schemas.microsoft.com/office/powerpoint/2010/main" val="12348492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ZA" altLang="en-US" dirty="0" smtClean="0"/>
              <a:t>Formational challenges</a:t>
            </a:r>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17050" y="2088446"/>
            <a:ext cx="7078134" cy="6883964"/>
          </a:xfrm>
        </p:spPr>
      </p:pic>
    </p:spTree>
    <p:extLst>
      <p:ext uri="{BB962C8B-B14F-4D97-AF65-F5344CB8AC3E}">
        <p14:creationId xmlns:p14="http://schemas.microsoft.com/office/powerpoint/2010/main" val="2720486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pPr eaLnBrk="1" hangingPunct="1"/>
            <a:r>
              <a:rPr lang="en-ZA" altLang="en-US" dirty="0" smtClean="0"/>
              <a:t>Core questions in formation</a:t>
            </a:r>
            <a:endParaRPr lang="en-ZA" altLang="en-US" dirty="0" smtClean="0"/>
          </a:p>
        </p:txBody>
      </p:sp>
      <p:pic>
        <p:nvPicPr>
          <p:cNvPr id="9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327965" y="2699656"/>
            <a:ext cx="6976533" cy="6272753"/>
          </a:xfrm>
        </p:spPr>
      </p:pic>
    </p:spTree>
    <p:extLst>
      <p:ext uri="{BB962C8B-B14F-4D97-AF65-F5344CB8AC3E}">
        <p14:creationId xmlns:p14="http://schemas.microsoft.com/office/powerpoint/2010/main" val="4237297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eaLnBrk="1" hangingPunct="1"/>
            <a:r>
              <a:rPr lang="en-ZA" altLang="en-US" dirty="0" smtClean="0"/>
              <a:t>Formational transformation(s)</a:t>
            </a:r>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22507" y="2677886"/>
            <a:ext cx="7078133" cy="6294524"/>
          </a:xfrm>
        </p:spPr>
      </p:pic>
    </p:spTree>
    <p:extLst>
      <p:ext uri="{BB962C8B-B14F-4D97-AF65-F5344CB8AC3E}">
        <p14:creationId xmlns:p14="http://schemas.microsoft.com/office/powerpoint/2010/main" val="480900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7744" y="-749619"/>
            <a:ext cx="7988087" cy="9753599"/>
          </a:xfrm>
        </p:spPr>
        <p:txBody>
          <a:bodyPr>
            <a:noAutofit/>
          </a:bodyPr>
          <a:lstStyle/>
          <a:p>
            <a:r>
              <a:rPr lang="en-ZA" sz="71110" dirty="0">
                <a:solidFill>
                  <a:schemeClr val="accent3">
                    <a:lumMod val="60000"/>
                    <a:lumOff val="40000"/>
                  </a:schemeClr>
                </a:solidFill>
              </a:rPr>
              <a:t>1</a:t>
            </a:r>
          </a:p>
        </p:txBody>
      </p:sp>
      <p:sp>
        <p:nvSpPr>
          <p:cNvPr id="4" name="Title 1"/>
          <p:cNvSpPr txBox="1">
            <a:spLocks/>
          </p:cNvSpPr>
          <p:nvPr/>
        </p:nvSpPr>
        <p:spPr>
          <a:xfrm>
            <a:off x="1577135" y="-1607474"/>
            <a:ext cx="7988087" cy="11323625"/>
          </a:xfrm>
          <a:prstGeom prst="rect">
            <a:avLst/>
          </a:prstGeom>
        </p:spPr>
        <p:txBody>
          <a:bodyPr vert="horz" lIns="130048" tIns="65024" rIns="130048" bIns="6502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71110" dirty="0">
                <a:solidFill>
                  <a:schemeClr val="accent3">
                    <a:lumMod val="60000"/>
                    <a:lumOff val="40000"/>
                  </a:schemeClr>
                </a:solidFill>
              </a:rPr>
              <a:t>0</a:t>
            </a:r>
          </a:p>
        </p:txBody>
      </p:sp>
      <p:sp>
        <p:nvSpPr>
          <p:cNvPr id="5" name="Rectangle 4"/>
          <p:cNvSpPr/>
          <p:nvPr/>
        </p:nvSpPr>
        <p:spPr>
          <a:xfrm>
            <a:off x="7936159" y="2496197"/>
            <a:ext cx="4813335" cy="3944413"/>
          </a:xfrm>
          <a:prstGeom prst="rect">
            <a:avLst/>
          </a:prstGeom>
        </p:spPr>
        <p:txBody>
          <a:bodyPr wrap="square">
            <a:spAutoFit/>
          </a:bodyPr>
          <a:lstStyle/>
          <a:p>
            <a:r>
              <a:rPr lang="en-ZA" sz="6258" b="1" dirty="0"/>
              <a:t>Statements on missional formation</a:t>
            </a:r>
          </a:p>
        </p:txBody>
      </p:sp>
      <p:sp>
        <p:nvSpPr>
          <p:cNvPr id="10" name="Footer Placeholder 9"/>
          <p:cNvSpPr>
            <a:spLocks noGrp="1"/>
          </p:cNvSpPr>
          <p:nvPr>
            <p:ph type="ftr" sz="quarter" idx="4294967295"/>
          </p:nvPr>
        </p:nvSpPr>
        <p:spPr>
          <a:xfrm>
            <a:off x="357719" y="9040143"/>
            <a:ext cx="12186954" cy="519289"/>
          </a:xfrm>
        </p:spPr>
        <p:txBody>
          <a:bodyPr/>
          <a:lstStyle/>
          <a:p>
            <a:r>
              <a:rPr lang="en-ZA" dirty="0" smtClean="0"/>
              <a:t> </a:t>
            </a:r>
            <a:endParaRPr lang="en-ZA" dirty="0"/>
          </a:p>
          <a:p>
            <a:r>
              <a:rPr lang="en-ZA" dirty="0" smtClean="0"/>
              <a:t>Unit for Innovation and Transformation at Stellenbosch University</a:t>
            </a:r>
            <a:endParaRPr lang="en-ZA" dirty="0"/>
          </a:p>
        </p:txBody>
      </p:sp>
      <p:cxnSp>
        <p:nvCxnSpPr>
          <p:cNvPr id="15" name="Straight Connector 14"/>
          <p:cNvCxnSpPr/>
          <p:nvPr/>
        </p:nvCxnSpPr>
        <p:spPr>
          <a:xfrm>
            <a:off x="8032608" y="5696091"/>
            <a:ext cx="4265874"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73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70000" y="5535382"/>
            <a:ext cx="10464800" cy="3302000"/>
          </a:xfrm>
        </p:spPr>
        <p:txBody>
          <a:bodyPr>
            <a:noAutofit/>
          </a:bodyPr>
          <a:lstStyle/>
          <a:p>
            <a:r>
              <a:rPr lang="en-ZA" sz="5400" i="1" dirty="0" smtClean="0"/>
              <a:t>Therefore go and make disciples of all nations, baptizing them in the name of the Father and of the Son and of the Holy Spirit, </a:t>
            </a:r>
            <a:r>
              <a:rPr lang="en-ZA" sz="5400" i="1" baseline="30000" dirty="0" smtClean="0"/>
              <a:t>20 </a:t>
            </a:r>
            <a:r>
              <a:rPr lang="en-ZA" sz="5400" b="1" i="1" dirty="0" smtClean="0">
                <a:solidFill>
                  <a:schemeClr val="accent3">
                    <a:lumMod val="50000"/>
                  </a:schemeClr>
                </a:solidFill>
              </a:rPr>
              <a:t>and </a:t>
            </a:r>
            <a:r>
              <a:rPr lang="en-ZA" sz="5400" b="1" i="1" dirty="0" smtClean="0">
                <a:solidFill>
                  <a:schemeClr val="tx1"/>
                </a:solidFill>
              </a:rPr>
              <a:t>teaching them to obey everything I have commanded you. </a:t>
            </a:r>
            <a:r>
              <a:rPr lang="en-ZA" sz="5400" i="1" dirty="0" smtClean="0"/>
              <a:t>And surely I am with you always, to the very end of the age.” </a:t>
            </a:r>
            <a:r>
              <a:rPr lang="en-ZA" sz="5400" dirty="0" smtClean="0"/>
              <a:t>Mat 28:19-20</a:t>
            </a:r>
            <a:endParaRPr lang="en-ZA" sz="5400" dirty="0"/>
          </a:p>
        </p:txBody>
      </p:sp>
      <p:sp>
        <p:nvSpPr>
          <p:cNvPr id="6" name="Subtitle 5"/>
          <p:cNvSpPr>
            <a:spLocks noGrp="1"/>
          </p:cNvSpPr>
          <p:nvPr>
            <p:ph type="subTitle" idx="1"/>
          </p:nvPr>
        </p:nvSpPr>
        <p:spPr/>
        <p:txBody>
          <a:bodyPr/>
          <a:lstStyle/>
          <a:p>
            <a:endParaRPr lang="en-ZA" dirty="0" smtClean="0"/>
          </a:p>
          <a:p>
            <a:endParaRPr lang="en-ZA" dirty="0"/>
          </a:p>
        </p:txBody>
      </p:sp>
      <p:sp>
        <p:nvSpPr>
          <p:cNvPr id="4" name="Footer Placeholder 3"/>
          <p:cNvSpPr>
            <a:spLocks noGrp="1"/>
          </p:cNvSpPr>
          <p:nvPr>
            <p:ph type="ftr" sz="quarter" idx="4294967295"/>
          </p:nvPr>
        </p:nvSpPr>
        <p:spPr/>
        <p:txBody>
          <a:bodyPr/>
          <a:lstStyle/>
          <a:p>
            <a:r>
              <a:rPr lang="en-ZA" smtClean="0"/>
              <a:t>Frederick Marais Unit for Innovation and Transformation Stellenbosch University</a:t>
            </a:r>
            <a:endParaRPr lang="en-ZA"/>
          </a:p>
        </p:txBody>
      </p:sp>
    </p:spTree>
    <p:extLst>
      <p:ext uri="{BB962C8B-B14F-4D97-AF65-F5344CB8AC3E}">
        <p14:creationId xmlns:p14="http://schemas.microsoft.com/office/powerpoint/2010/main" val="406612859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737293" y="8829825"/>
            <a:ext cx="6872428" cy="713458"/>
          </a:xfrm>
        </p:spPr>
        <p:txBody>
          <a:bodyPr/>
          <a:lstStyle/>
          <a:p>
            <a:r>
              <a:rPr lang="en-ZA" dirty="0" smtClean="0"/>
              <a:t>Frederick Marais </a:t>
            </a:r>
          </a:p>
          <a:p>
            <a:r>
              <a:rPr lang="en-ZA" dirty="0" smtClean="0"/>
              <a:t>Unit for Innovation and Transformation at Stellenbosch University</a:t>
            </a:r>
            <a:endParaRPr lang="en-ZA" dirty="0"/>
          </a:p>
        </p:txBody>
      </p:sp>
      <p:sp>
        <p:nvSpPr>
          <p:cNvPr id="5" name="Title 1"/>
          <p:cNvSpPr txBox="1">
            <a:spLocks/>
          </p:cNvSpPr>
          <p:nvPr/>
        </p:nvSpPr>
        <p:spPr>
          <a:xfrm>
            <a:off x="-461574" y="165877"/>
            <a:ext cx="6144683" cy="8663949"/>
          </a:xfrm>
          <a:prstGeom prst="rect">
            <a:avLst/>
          </a:prstGeom>
        </p:spPr>
        <p:txBody>
          <a:bodyPr vert="horz" lIns="130048" tIns="65024" rIns="130048" bIns="6502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71110" dirty="0">
                <a:solidFill>
                  <a:schemeClr val="accent3">
                    <a:lumMod val="60000"/>
                    <a:lumOff val="40000"/>
                  </a:schemeClr>
                </a:solidFill>
              </a:rPr>
              <a:t>1</a:t>
            </a:r>
          </a:p>
        </p:txBody>
      </p:sp>
      <p:sp>
        <p:nvSpPr>
          <p:cNvPr id="6" name="TextBox 5"/>
          <p:cNvSpPr txBox="1"/>
          <p:nvPr/>
        </p:nvSpPr>
        <p:spPr>
          <a:xfrm>
            <a:off x="5171052" y="1804459"/>
            <a:ext cx="6861562" cy="8409290"/>
          </a:xfrm>
          <a:prstGeom prst="rect">
            <a:avLst/>
          </a:prstGeom>
          <a:noFill/>
        </p:spPr>
        <p:txBody>
          <a:bodyPr wrap="square" rtlCol="0">
            <a:spAutoFit/>
          </a:bodyPr>
          <a:lstStyle/>
          <a:p>
            <a:r>
              <a:rPr lang="en-ZA" sz="6258" dirty="0">
                <a:solidFill>
                  <a:schemeClr val="tx1"/>
                </a:solidFill>
              </a:rPr>
              <a:t>Habits act as </a:t>
            </a:r>
            <a:r>
              <a:rPr lang="en-ZA" sz="6258" b="1" dirty="0">
                <a:solidFill>
                  <a:schemeClr val="tx1"/>
                </a:solidFill>
              </a:rPr>
              <a:t>structural gatekeepers </a:t>
            </a:r>
            <a:r>
              <a:rPr lang="en-ZA" sz="6258" dirty="0">
                <a:solidFill>
                  <a:schemeClr val="tx1"/>
                </a:solidFill>
              </a:rPr>
              <a:t>of an existing </a:t>
            </a:r>
            <a:r>
              <a:rPr lang="en-ZA" sz="6258" dirty="0" err="1">
                <a:solidFill>
                  <a:schemeClr val="tx1"/>
                </a:solidFill>
              </a:rPr>
              <a:t>ór</a:t>
            </a:r>
            <a:r>
              <a:rPr lang="en-ZA" sz="6258" dirty="0">
                <a:solidFill>
                  <a:schemeClr val="tx1"/>
                </a:solidFill>
              </a:rPr>
              <a:t> emerging self-understanding or culture.</a:t>
            </a:r>
          </a:p>
          <a:p>
            <a:r>
              <a:rPr lang="en-ZA" sz="5120" dirty="0"/>
              <a:t/>
            </a:r>
            <a:br>
              <a:rPr lang="en-ZA" sz="5120" dirty="0"/>
            </a:br>
            <a:endParaRPr lang="en-ZA" sz="5120" dirty="0"/>
          </a:p>
        </p:txBody>
      </p:sp>
    </p:spTree>
    <p:extLst>
      <p:ext uri="{BB962C8B-B14F-4D97-AF65-F5344CB8AC3E}">
        <p14:creationId xmlns:p14="http://schemas.microsoft.com/office/powerpoint/2010/main" val="3132051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737293" y="8829825"/>
            <a:ext cx="6872428" cy="713458"/>
          </a:xfrm>
        </p:spPr>
        <p:txBody>
          <a:bodyPr/>
          <a:lstStyle/>
          <a:p>
            <a:r>
              <a:rPr lang="en-ZA" dirty="0" smtClean="0"/>
              <a:t>Frederick Marais </a:t>
            </a:r>
          </a:p>
          <a:p>
            <a:r>
              <a:rPr lang="en-ZA" dirty="0" smtClean="0"/>
              <a:t>Unit for Innovation and Transformation at Stellenbosch University</a:t>
            </a:r>
            <a:endParaRPr lang="en-ZA" dirty="0"/>
          </a:p>
        </p:txBody>
      </p:sp>
      <p:sp>
        <p:nvSpPr>
          <p:cNvPr id="5" name="Title 1"/>
          <p:cNvSpPr txBox="1">
            <a:spLocks/>
          </p:cNvSpPr>
          <p:nvPr/>
        </p:nvSpPr>
        <p:spPr>
          <a:xfrm>
            <a:off x="-461574" y="165877"/>
            <a:ext cx="6144683" cy="8663949"/>
          </a:xfrm>
          <a:prstGeom prst="rect">
            <a:avLst/>
          </a:prstGeom>
        </p:spPr>
        <p:txBody>
          <a:bodyPr vert="horz" lIns="130048" tIns="65024" rIns="130048" bIns="6502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71110" dirty="0">
                <a:solidFill>
                  <a:schemeClr val="accent3">
                    <a:lumMod val="60000"/>
                    <a:lumOff val="40000"/>
                  </a:schemeClr>
                </a:solidFill>
              </a:rPr>
              <a:t>1</a:t>
            </a:r>
          </a:p>
        </p:txBody>
      </p:sp>
      <p:sp>
        <p:nvSpPr>
          <p:cNvPr id="6" name="TextBox 5"/>
          <p:cNvSpPr txBox="1"/>
          <p:nvPr/>
        </p:nvSpPr>
        <p:spPr>
          <a:xfrm>
            <a:off x="5171052" y="1804459"/>
            <a:ext cx="6861562" cy="4732321"/>
          </a:xfrm>
          <a:prstGeom prst="rect">
            <a:avLst/>
          </a:prstGeom>
          <a:noFill/>
        </p:spPr>
        <p:txBody>
          <a:bodyPr wrap="square" rtlCol="0">
            <a:spAutoFit/>
          </a:bodyPr>
          <a:lstStyle/>
          <a:p>
            <a:r>
              <a:rPr lang="en-ZA" sz="5120" dirty="0"/>
              <a:t/>
            </a:r>
            <a:br>
              <a:rPr lang="en-ZA" sz="5120" dirty="0"/>
            </a:br>
            <a:r>
              <a:rPr lang="en-ZA" sz="6258" dirty="0"/>
              <a:t>toxic habits (gate-keepers</a:t>
            </a:r>
            <a:r>
              <a:rPr lang="en-ZA" sz="6258" dirty="0" smtClean="0"/>
              <a:t>) to be </a:t>
            </a:r>
            <a:endParaRPr lang="en-ZA" sz="6258" dirty="0"/>
          </a:p>
          <a:p>
            <a:r>
              <a:rPr lang="en-ZA" sz="6258" dirty="0"/>
              <a:t>replaced by missional habits</a:t>
            </a:r>
            <a:endParaRPr lang="en-ZA" sz="5120" dirty="0"/>
          </a:p>
        </p:txBody>
      </p:sp>
    </p:spTree>
    <p:extLst>
      <p:ext uri="{BB962C8B-B14F-4D97-AF65-F5344CB8AC3E}">
        <p14:creationId xmlns:p14="http://schemas.microsoft.com/office/powerpoint/2010/main" val="2081464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737293" y="8829825"/>
            <a:ext cx="6872428" cy="713458"/>
          </a:xfrm>
        </p:spPr>
        <p:txBody>
          <a:bodyPr/>
          <a:lstStyle/>
          <a:p>
            <a:r>
              <a:rPr lang="en-ZA" dirty="0" smtClean="0"/>
              <a:t>Frederick Marais </a:t>
            </a:r>
          </a:p>
          <a:p>
            <a:r>
              <a:rPr lang="en-ZA" dirty="0" smtClean="0"/>
              <a:t>Unit for Innovation and Transformation at Stellenbosch University</a:t>
            </a:r>
            <a:endParaRPr lang="en-ZA" dirty="0"/>
          </a:p>
        </p:txBody>
      </p:sp>
      <p:sp>
        <p:nvSpPr>
          <p:cNvPr id="5" name="Title 1"/>
          <p:cNvSpPr txBox="1">
            <a:spLocks/>
          </p:cNvSpPr>
          <p:nvPr/>
        </p:nvSpPr>
        <p:spPr>
          <a:xfrm>
            <a:off x="-461574" y="165877"/>
            <a:ext cx="6144683" cy="8663949"/>
          </a:xfrm>
          <a:prstGeom prst="rect">
            <a:avLst/>
          </a:prstGeom>
        </p:spPr>
        <p:txBody>
          <a:bodyPr vert="horz" lIns="130048" tIns="65024" rIns="130048" bIns="6502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71110" dirty="0">
                <a:solidFill>
                  <a:schemeClr val="accent3">
                    <a:lumMod val="60000"/>
                    <a:lumOff val="40000"/>
                  </a:schemeClr>
                </a:solidFill>
              </a:rPr>
              <a:t>2</a:t>
            </a:r>
          </a:p>
        </p:txBody>
      </p:sp>
      <p:sp>
        <p:nvSpPr>
          <p:cNvPr id="6" name="TextBox 5"/>
          <p:cNvSpPr txBox="1"/>
          <p:nvPr/>
        </p:nvSpPr>
        <p:spPr>
          <a:xfrm>
            <a:off x="5168879" y="1490354"/>
            <a:ext cx="6861562" cy="8672118"/>
          </a:xfrm>
          <a:prstGeom prst="rect">
            <a:avLst/>
          </a:prstGeom>
          <a:noFill/>
        </p:spPr>
        <p:txBody>
          <a:bodyPr wrap="square" rtlCol="0">
            <a:spAutoFit/>
          </a:bodyPr>
          <a:lstStyle/>
          <a:p>
            <a:r>
              <a:rPr lang="en-ZA" sz="5689" dirty="0">
                <a:solidFill>
                  <a:schemeClr val="tx1"/>
                </a:solidFill>
              </a:rPr>
              <a:t>Formation </a:t>
            </a:r>
            <a:r>
              <a:rPr lang="en-ZA" sz="5689" dirty="0" smtClean="0">
                <a:solidFill>
                  <a:schemeClr val="tx1"/>
                </a:solidFill>
              </a:rPr>
              <a:t>happens  </a:t>
            </a:r>
            <a:r>
              <a:rPr lang="en-ZA" sz="5689" dirty="0">
                <a:solidFill>
                  <a:schemeClr val="tx1"/>
                </a:solidFill>
              </a:rPr>
              <a:t>when there is an effective </a:t>
            </a:r>
            <a:r>
              <a:rPr lang="en-ZA" sz="5689" b="1" dirty="0">
                <a:solidFill>
                  <a:schemeClr val="tx1"/>
                </a:solidFill>
              </a:rPr>
              <a:t>incubator </a:t>
            </a:r>
            <a:r>
              <a:rPr lang="en-ZA" sz="5689" dirty="0">
                <a:solidFill>
                  <a:schemeClr val="tx1"/>
                </a:solidFill>
              </a:rPr>
              <a:t>that contains  and </a:t>
            </a:r>
            <a:r>
              <a:rPr lang="en-ZA" sz="5689" b="1" dirty="0">
                <a:solidFill>
                  <a:schemeClr val="tx1"/>
                </a:solidFill>
              </a:rPr>
              <a:t>steers  energy </a:t>
            </a:r>
            <a:r>
              <a:rPr lang="en-ZA" sz="5689" dirty="0">
                <a:solidFill>
                  <a:schemeClr val="tx1"/>
                </a:solidFill>
              </a:rPr>
              <a:t>towards constructive life-giving processes.</a:t>
            </a:r>
          </a:p>
          <a:p>
            <a:r>
              <a:rPr lang="en-ZA" sz="5120" dirty="0"/>
              <a:t/>
            </a:r>
            <a:br>
              <a:rPr lang="en-ZA" sz="5120" dirty="0"/>
            </a:br>
            <a:endParaRPr lang="en-ZA" sz="5120" dirty="0"/>
          </a:p>
        </p:txBody>
      </p:sp>
    </p:spTree>
    <p:extLst>
      <p:ext uri="{BB962C8B-B14F-4D97-AF65-F5344CB8AC3E}">
        <p14:creationId xmlns:p14="http://schemas.microsoft.com/office/powerpoint/2010/main" val="2538109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737293" y="8829825"/>
            <a:ext cx="6872428" cy="713458"/>
          </a:xfrm>
        </p:spPr>
        <p:txBody>
          <a:bodyPr/>
          <a:lstStyle/>
          <a:p>
            <a:r>
              <a:rPr lang="en-ZA" dirty="0" smtClean="0"/>
              <a:t>Frederick Marais </a:t>
            </a:r>
          </a:p>
          <a:p>
            <a:r>
              <a:rPr lang="en-ZA" dirty="0" smtClean="0"/>
              <a:t>Unit for Innovation and Transformation at Stellenbosch University</a:t>
            </a:r>
            <a:endParaRPr lang="en-ZA" dirty="0"/>
          </a:p>
        </p:txBody>
      </p:sp>
      <p:sp>
        <p:nvSpPr>
          <p:cNvPr id="5" name="Title 1"/>
          <p:cNvSpPr txBox="1">
            <a:spLocks/>
          </p:cNvSpPr>
          <p:nvPr/>
        </p:nvSpPr>
        <p:spPr>
          <a:xfrm>
            <a:off x="-461574" y="165877"/>
            <a:ext cx="6144683" cy="8663949"/>
          </a:xfrm>
          <a:prstGeom prst="rect">
            <a:avLst/>
          </a:prstGeom>
        </p:spPr>
        <p:txBody>
          <a:bodyPr vert="horz" lIns="130048" tIns="65024" rIns="130048" bIns="6502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71110" dirty="0">
                <a:solidFill>
                  <a:schemeClr val="accent3">
                    <a:lumMod val="60000"/>
                    <a:lumOff val="40000"/>
                  </a:schemeClr>
                </a:solidFill>
              </a:rPr>
              <a:t>3</a:t>
            </a:r>
          </a:p>
        </p:txBody>
      </p:sp>
      <p:sp>
        <p:nvSpPr>
          <p:cNvPr id="6" name="TextBox 5"/>
          <p:cNvSpPr txBox="1"/>
          <p:nvPr/>
        </p:nvSpPr>
        <p:spPr>
          <a:xfrm>
            <a:off x="5171052" y="2438028"/>
            <a:ext cx="6861562" cy="4732321"/>
          </a:xfrm>
          <a:prstGeom prst="rect">
            <a:avLst/>
          </a:prstGeom>
          <a:noFill/>
        </p:spPr>
        <p:txBody>
          <a:bodyPr wrap="square" rtlCol="0">
            <a:spAutoFit/>
          </a:bodyPr>
          <a:lstStyle/>
          <a:p>
            <a:r>
              <a:rPr lang="en-ZA" sz="6258" dirty="0">
                <a:solidFill>
                  <a:schemeClr val="tx1"/>
                </a:solidFill>
              </a:rPr>
              <a:t>New habits </a:t>
            </a:r>
          </a:p>
          <a:p>
            <a:r>
              <a:rPr lang="en-ZA" sz="6258" b="1" dirty="0">
                <a:solidFill>
                  <a:schemeClr val="tx1"/>
                </a:solidFill>
              </a:rPr>
              <a:t>re-focuses</a:t>
            </a:r>
            <a:r>
              <a:rPr lang="en-ZA" sz="6258" dirty="0">
                <a:solidFill>
                  <a:schemeClr val="tx1"/>
                </a:solidFill>
              </a:rPr>
              <a:t> the </a:t>
            </a:r>
            <a:r>
              <a:rPr lang="en-ZA" sz="6258" b="1" dirty="0" smtClean="0">
                <a:solidFill>
                  <a:schemeClr val="tx1"/>
                </a:solidFill>
              </a:rPr>
              <a:t>consciousness </a:t>
            </a:r>
            <a:r>
              <a:rPr lang="en-ZA" sz="6258" dirty="0">
                <a:solidFill>
                  <a:schemeClr val="tx1"/>
                </a:solidFill>
              </a:rPr>
              <a:t>of a person.</a:t>
            </a:r>
            <a:r>
              <a:rPr lang="en-ZA" sz="5120" dirty="0">
                <a:solidFill>
                  <a:schemeClr val="tx1"/>
                </a:solidFill>
              </a:rPr>
              <a:t/>
            </a:r>
            <a:br>
              <a:rPr lang="en-ZA" sz="5120" dirty="0">
                <a:solidFill>
                  <a:schemeClr val="tx1"/>
                </a:solidFill>
              </a:rPr>
            </a:br>
            <a:endParaRPr lang="en-ZA" sz="5120" dirty="0">
              <a:solidFill>
                <a:schemeClr val="tx1"/>
              </a:solidFill>
            </a:endParaRPr>
          </a:p>
        </p:txBody>
      </p:sp>
    </p:spTree>
    <p:extLst>
      <p:ext uri="{BB962C8B-B14F-4D97-AF65-F5344CB8AC3E}">
        <p14:creationId xmlns:p14="http://schemas.microsoft.com/office/powerpoint/2010/main" val="11228695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629</TotalTime>
  <Words>2318</Words>
  <Application>Microsoft Office PowerPoint</Application>
  <PresentationFormat>Custom</PresentationFormat>
  <Paragraphs>275</Paragraphs>
  <Slides>38</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MS PGothic</vt:lpstr>
      <vt:lpstr>Arial</vt:lpstr>
      <vt:lpstr>Arial Unicode MS</vt:lpstr>
      <vt:lpstr>Avenir Book</vt:lpstr>
      <vt:lpstr>Calibri</vt:lpstr>
      <vt:lpstr>Helvetica</vt:lpstr>
      <vt:lpstr>Helvetica Light</vt:lpstr>
      <vt:lpstr>Helvetica Neue</vt:lpstr>
      <vt:lpstr>Times New Roman</vt:lpstr>
      <vt:lpstr>Black</vt:lpstr>
      <vt:lpstr>Ministry that informs and transforms   the contributions of  Jamie Smith </vt:lpstr>
      <vt:lpstr>James KA Smith</vt:lpstr>
      <vt:lpstr>http://jameskasmith.com/ </vt:lpstr>
      <vt:lpstr>1</vt:lpstr>
      <vt:lpstr>Therefore go and make disciples of all nations, baptizing them in the name of the Father and of the Son and of the Holy Spirit, 20 and teaching them to obey everything I have commanded you. And surely I am with you always, to the very end of the age.” Mat 28:19-20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vt:lpstr>
      <vt:lpstr>Therefore go and make disciples of all nations, baptizing them in the name of the Father and of the Son and of the Holy Spirit, 20 and teaching them to obey everything I have commanded you. And surely I am with you always, to the very end of the age.” Mat 28:19-20</vt:lpstr>
      <vt:lpstr>Ministerial formational strategy</vt:lpstr>
      <vt:lpstr>PowerPoint Presentation</vt:lpstr>
      <vt:lpstr>PowerPoint Presentation</vt:lpstr>
      <vt:lpstr>PowerPoint Presentation</vt:lpstr>
      <vt:lpstr>PowerPoint Presentation</vt:lpstr>
      <vt:lpstr>Why missional formation is complex?</vt:lpstr>
      <vt:lpstr>Containers for formation</vt:lpstr>
      <vt:lpstr>Habits</vt:lpstr>
      <vt:lpstr>a Container </vt:lpstr>
      <vt:lpstr>Formational containers are</vt:lpstr>
      <vt:lpstr>PowerPoint Presentation</vt:lpstr>
      <vt:lpstr>Formational apps in ministry</vt:lpstr>
      <vt:lpstr>Build a formational Container for formation</vt:lpstr>
      <vt:lpstr>Formational leadership</vt:lpstr>
      <vt:lpstr>Leadership roles in formation</vt:lpstr>
      <vt:lpstr>Formational challenges</vt:lpstr>
      <vt:lpstr>Core questions in formation</vt:lpstr>
      <vt:lpstr>Formational transformation(s)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Marais, F, Dr &lt;jfm@sun.ac.za&gt;</dc:creator>
  <cp:lastModifiedBy>Marais, F, Dr &lt;jfm@sun.ac.za&gt;</cp:lastModifiedBy>
  <cp:revision>26</cp:revision>
  <dcterms:modified xsi:type="dcterms:W3CDTF">2017-06-13T18:49:30Z</dcterms:modified>
</cp:coreProperties>
</file>