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6"/>
  </p:handoutMasterIdLst>
  <p:sldIdLst>
    <p:sldId id="256" r:id="rId2"/>
    <p:sldId id="265" r:id="rId3"/>
    <p:sldId id="264" r:id="rId4"/>
    <p:sldId id="259" r:id="rId5"/>
    <p:sldId id="260" r:id="rId6"/>
    <p:sldId id="266" r:id="rId7"/>
    <p:sldId id="267" r:id="rId8"/>
    <p:sldId id="270" r:id="rId9"/>
    <p:sldId id="268" r:id="rId10"/>
    <p:sldId id="261" r:id="rId11"/>
    <p:sldId id="271" r:id="rId12"/>
    <p:sldId id="262" r:id="rId13"/>
    <p:sldId id="263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3F0310-AC57-40BF-84A7-F042DDD22AC3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D85D15-C766-40DA-9684-87570B6ED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002A-6B01-42B5-9A36-2FDD5BD3D17D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9E0F-5B08-4B59-BE7E-F8336CA52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152400"/>
          <a:ext cx="4343400" cy="650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4114800" imgH="6162638" progId="AcroExch.Document.7">
                  <p:embed/>
                </p:oleObj>
              </mc:Choice>
              <mc:Fallback>
                <p:oleObj name="Acrobat Document" r:id="rId3" imgW="4114800" imgH="616263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"/>
                        <a:ext cx="4343400" cy="6505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and Enriching </a:t>
            </a:r>
            <a:br>
              <a:rPr lang="en-US" dirty="0" smtClean="0"/>
            </a:br>
            <a:r>
              <a:rPr lang="en-US" dirty="0" smtClean="0"/>
              <a:t>Theological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and sending Trinity</a:t>
            </a:r>
          </a:p>
          <a:p>
            <a:pPr lvl="1"/>
            <a:r>
              <a:rPr lang="en-US" dirty="0" smtClean="0"/>
              <a:t>Mission in image of Trinity as participation in God’s communal, creative, </a:t>
            </a:r>
            <a:br>
              <a:rPr lang="en-US" dirty="0" smtClean="0"/>
            </a:br>
            <a:r>
              <a:rPr lang="en-US" dirty="0" smtClean="0"/>
              <a:t>reconciling movement </a:t>
            </a:r>
            <a:br>
              <a:rPr lang="en-US" dirty="0" smtClean="0"/>
            </a:br>
            <a:r>
              <a:rPr lang="en-US" dirty="0" smtClean="0"/>
              <a:t>in world</a:t>
            </a:r>
          </a:p>
          <a:p>
            <a:pPr lvl="1"/>
            <a:r>
              <a:rPr lang="en-US" dirty="0" smtClean="0"/>
              <a:t>Reciprocity, mutuality</a:t>
            </a:r>
          </a:p>
        </p:txBody>
      </p:sp>
      <p:pic>
        <p:nvPicPr>
          <p:cNvPr id="4" name="Picture 3" descr="Rublev Trinity Icon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819400"/>
            <a:ext cx="2971800" cy="3704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Expanding and Enriching </a:t>
            </a:r>
            <a:br>
              <a:rPr lang="en-US" dirty="0" smtClean="0"/>
            </a:br>
            <a:r>
              <a:rPr lang="en-US" dirty="0" smtClean="0"/>
              <a:t>Theological Frameworks,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From imitation to participation</a:t>
            </a:r>
          </a:p>
          <a:p>
            <a:r>
              <a:rPr lang="en-US" b="1" dirty="0" smtClean="0"/>
              <a:t>Creation, incarnation, passion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(cruciform mission)</a:t>
            </a:r>
          </a:p>
          <a:p>
            <a:r>
              <a:rPr lang="en-US" b="1" dirty="0" smtClean="0"/>
              <a:t>Spirit</a:t>
            </a:r>
          </a:p>
          <a:p>
            <a:r>
              <a:rPr lang="en-US" b="1" dirty="0" smtClean="0"/>
              <a:t>Relational anthropology</a:t>
            </a:r>
            <a:endParaRPr lang="en-US" b="1" dirty="0"/>
          </a:p>
        </p:txBody>
      </p:sp>
      <p:pic>
        <p:nvPicPr>
          <p:cNvPr id="5" name="Picture 4" descr="Crucifix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971800"/>
            <a:ext cx="3048000" cy="3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743200"/>
            <a:ext cx="1676400" cy="2206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Missional Engagement with Culture </a:t>
            </a:r>
            <a:br>
              <a:rPr lang="en-US" dirty="0" smtClean="0"/>
            </a:br>
            <a:r>
              <a:rPr lang="en-US" dirty="0" smtClean="0"/>
              <a:t>in Globalized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 cultural complexity</a:t>
            </a:r>
          </a:p>
          <a:p>
            <a:pPr lvl="1"/>
            <a:r>
              <a:rPr lang="en-US" dirty="0" err="1" smtClean="0"/>
              <a:t>Hybridity</a:t>
            </a:r>
            <a:endParaRPr lang="en-US" dirty="0" smtClean="0"/>
          </a:p>
          <a:p>
            <a:pPr lvl="1"/>
            <a:r>
              <a:rPr lang="en-US" dirty="0" smtClean="0"/>
              <a:t>Globalization</a:t>
            </a:r>
          </a:p>
          <a:p>
            <a:pPr lvl="1"/>
            <a:r>
              <a:rPr lang="en-US" dirty="0" smtClean="0"/>
              <a:t>‘Neighborhoods’ in a networked world</a:t>
            </a:r>
          </a:p>
          <a:p>
            <a:pPr lvl="1"/>
            <a:r>
              <a:rPr lang="en-US" dirty="0" smtClean="0"/>
              <a:t>Reversals of global mission</a:t>
            </a:r>
          </a:p>
          <a:p>
            <a:r>
              <a:rPr lang="en-US" b="1" dirty="0" smtClean="0"/>
              <a:t>Creation and culture</a:t>
            </a:r>
          </a:p>
          <a:p>
            <a:r>
              <a:rPr lang="en-US" b="1" dirty="0" smtClean="0"/>
              <a:t>Hospitality of world</a:t>
            </a:r>
          </a:p>
          <a:p>
            <a:r>
              <a:rPr lang="en-US" b="1" dirty="0" smtClean="0"/>
              <a:t>Missional church in public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lobalization fla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219200"/>
            <a:ext cx="2235200" cy="1676400"/>
          </a:xfrm>
          <a:prstGeom prst="rect">
            <a:avLst/>
          </a:prstGeom>
        </p:spPr>
      </p:pic>
      <p:pic>
        <p:nvPicPr>
          <p:cNvPr id="7" name="Picture 6" descr="GAFCON 2008 worshi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724400"/>
            <a:ext cx="2971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Missional Practices of Church </a:t>
            </a:r>
            <a:br>
              <a:rPr lang="en-US" dirty="0" smtClean="0"/>
            </a:br>
            <a:r>
              <a:rPr lang="en-US" dirty="0" smtClean="0"/>
              <a:t>Life and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Missional imagination</a:t>
            </a:r>
          </a:p>
          <a:p>
            <a:r>
              <a:rPr lang="en-US" dirty="0" smtClean="0"/>
              <a:t>Missional discipleship practices</a:t>
            </a:r>
          </a:p>
          <a:p>
            <a:r>
              <a:rPr lang="en-US" dirty="0" smtClean="0"/>
              <a:t>Participatory missional leadership</a:t>
            </a:r>
          </a:p>
          <a:p>
            <a:r>
              <a:rPr lang="en-US" dirty="0" smtClean="0"/>
              <a:t>Rethinking church organization</a:t>
            </a:r>
          </a:p>
          <a:p>
            <a:r>
              <a:rPr lang="en-US" dirty="0" smtClean="0"/>
              <a:t>Missional church planting</a:t>
            </a:r>
            <a:endParaRPr lang="en-US" dirty="0"/>
          </a:p>
        </p:txBody>
      </p:sp>
      <p:pic>
        <p:nvPicPr>
          <p:cNvPr id="4" name="Picture 3" descr="bread and win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447800"/>
            <a:ext cx="1922810" cy="2870200"/>
          </a:xfrm>
          <a:prstGeom prst="rect">
            <a:avLst/>
          </a:prstGeom>
        </p:spPr>
      </p:pic>
      <p:pic>
        <p:nvPicPr>
          <p:cNvPr id="5" name="Picture 4" descr="hands with 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495800"/>
            <a:ext cx="2185145" cy="2178050"/>
          </a:xfrm>
          <a:prstGeom prst="rect">
            <a:avLst/>
          </a:prstGeom>
        </p:spPr>
      </p:pic>
      <p:pic>
        <p:nvPicPr>
          <p:cNvPr id="6" name="Picture 5" descr="SMALL GROUP FIN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4876800"/>
            <a:ext cx="2723388" cy="179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689225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ssional Tre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533399"/>
            <a:ext cx="1989049" cy="2970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Part I: </a:t>
            </a:r>
            <a:r>
              <a:rPr lang="en-US" dirty="0" smtClean="0"/>
              <a:t>History and development of </a:t>
            </a:r>
            <a:br>
              <a:rPr lang="en-US" dirty="0" smtClean="0"/>
            </a:br>
            <a:r>
              <a:rPr lang="en-US" dirty="0" smtClean="0"/>
              <a:t>missional conversation</a:t>
            </a:r>
          </a:p>
          <a:p>
            <a:pPr lvl="1"/>
            <a:r>
              <a:rPr lang="en-US" dirty="0" smtClean="0"/>
              <a:t>Concepts influencing missional conversation</a:t>
            </a:r>
          </a:p>
          <a:p>
            <a:pPr lvl="1"/>
            <a:r>
              <a:rPr lang="en-US" dirty="0" smtClean="0"/>
              <a:t>Revisiting seminal work </a:t>
            </a:r>
            <a:r>
              <a:rPr lang="en-US" i="1" dirty="0" smtClean="0"/>
              <a:t>Missional Church</a:t>
            </a:r>
          </a:p>
          <a:p>
            <a:pPr lvl="1"/>
            <a:r>
              <a:rPr lang="en-US" dirty="0" smtClean="0"/>
              <a:t>Mapping missional conversation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Part II: </a:t>
            </a:r>
            <a:r>
              <a:rPr lang="en-US" dirty="0" smtClean="0"/>
              <a:t>Perspectives that extend the missional conversation</a:t>
            </a:r>
          </a:p>
          <a:p>
            <a:pPr lvl="1"/>
            <a:r>
              <a:rPr lang="en-US" dirty="0" smtClean="0"/>
              <a:t>Expanding and enriching theological frameworks</a:t>
            </a:r>
          </a:p>
          <a:p>
            <a:pPr lvl="1"/>
            <a:r>
              <a:rPr lang="en-US" dirty="0" smtClean="0"/>
              <a:t>Missional engagement with culture in a globalized world</a:t>
            </a:r>
          </a:p>
          <a:p>
            <a:pPr lvl="1"/>
            <a:r>
              <a:rPr lang="en-US" dirty="0" smtClean="0"/>
              <a:t>Missional practices of church life and leadership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43400"/>
            <a:ext cx="1511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“Missional”?!?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4763" indent="-4763">
              <a:buNone/>
            </a:pPr>
            <a:r>
              <a:rPr lang="en-US" dirty="0" smtClean="0"/>
              <a:t>“The word ‘missional’ seems to have traveled the remarkable path of going from obscurity to banality in only one decade.”</a:t>
            </a:r>
          </a:p>
          <a:p>
            <a:pPr lvl="1">
              <a:buNone/>
            </a:pPr>
            <a:r>
              <a:rPr lang="en-US" dirty="0" smtClean="0"/>
              <a:t>					—Alan </a:t>
            </a:r>
            <a:r>
              <a:rPr lang="en-US" dirty="0" err="1" smtClean="0"/>
              <a:t>Roxburgh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1549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352800"/>
            <a:ext cx="2324100" cy="32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hurch-unique-will-manci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2743200"/>
            <a:ext cx="1233700" cy="1854200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733800"/>
            <a:ext cx="1328738" cy="19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yne Missional House Churches Cover_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124200"/>
            <a:ext cx="1140380" cy="1712976"/>
          </a:xfrm>
          <a:prstGeom prst="rect">
            <a:avLst/>
          </a:prstGeom>
        </p:spPr>
      </p:pic>
      <p:pic>
        <p:nvPicPr>
          <p:cNvPr id="10" name="Picture 9" descr="McNeal Missional Renaissance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800600"/>
            <a:ext cx="914400" cy="1380744"/>
          </a:xfrm>
          <a:prstGeom prst="rect">
            <a:avLst/>
          </a:prstGeom>
        </p:spPr>
      </p:pic>
      <p:pic>
        <p:nvPicPr>
          <p:cNvPr id="11" name="Picture 10" descr="roxburgh missional leader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953000"/>
            <a:ext cx="117229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Four </a:t>
            </a:r>
            <a:r>
              <a:rPr lang="en-US" sz="3600" b="1" dirty="0" smtClean="0"/>
              <a:t>Common Themes </a:t>
            </a:r>
            <a:r>
              <a:rPr lang="en-US" sz="3600" dirty="0" smtClean="0"/>
              <a:t>in the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God is a missionary God who sends the church into the world</a:t>
            </a:r>
          </a:p>
          <a:p>
            <a:r>
              <a:rPr lang="en-US" dirty="0" smtClean="0"/>
              <a:t>God’s mission in the world is related to the reign (kingdom) of God</a:t>
            </a:r>
          </a:p>
          <a:p>
            <a:r>
              <a:rPr lang="en-US" dirty="0" smtClean="0"/>
              <a:t>The missional church is an incarnational </a:t>
            </a:r>
            <a:br>
              <a:rPr lang="en-US" dirty="0" smtClean="0"/>
            </a:br>
            <a:r>
              <a:rPr lang="en-US" dirty="0" smtClean="0"/>
              <a:t>(vs. </a:t>
            </a:r>
            <a:r>
              <a:rPr lang="en-US" dirty="0" err="1" smtClean="0"/>
              <a:t>attractional</a:t>
            </a:r>
            <a:r>
              <a:rPr lang="en-US" dirty="0" smtClean="0"/>
              <a:t>) ministry</a:t>
            </a:r>
          </a:p>
          <a:p>
            <a:r>
              <a:rPr lang="en-US" dirty="0" smtClean="0"/>
              <a:t>The internal life of the missional church focuses on every believer living as a disciple engaging in 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ssional Tre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800" y="457200"/>
            <a:ext cx="4387551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Mapping the Conversation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sional Tre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05445" y="4495800"/>
            <a:ext cx="4738555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Concepts Influencing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and missions/mission</a:t>
            </a:r>
          </a:p>
          <a:p>
            <a:r>
              <a:rPr lang="en-US" dirty="0" smtClean="0"/>
              <a:t>Trinitarian missiology—God is a sending God</a:t>
            </a:r>
          </a:p>
          <a:p>
            <a:r>
              <a:rPr lang="en-US" dirty="0" smtClean="0"/>
              <a:t>Reign (Kingdom) of God</a:t>
            </a:r>
          </a:p>
          <a:p>
            <a:r>
              <a:rPr lang="en-US" i="1" dirty="0" smtClean="0"/>
              <a:t>Missio Dei </a:t>
            </a:r>
            <a:r>
              <a:rPr lang="en-US" dirty="0" smtClean="0"/>
              <a:t>(Mission of God)</a:t>
            </a:r>
          </a:p>
          <a:p>
            <a:r>
              <a:rPr lang="en-US" dirty="0" smtClean="0"/>
              <a:t>Church’s missionary nature</a:t>
            </a:r>
          </a:p>
          <a:p>
            <a:r>
              <a:rPr lang="en-US" dirty="0" smtClean="0"/>
              <a:t>Missional hermeneutic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</a:t>
            </a:r>
            <a:r>
              <a:rPr lang="en-US" i="1" dirty="0" smtClean="0"/>
              <a:t>Missional Church</a:t>
            </a:r>
            <a:endParaRPr lang="en-US" i="1" dirty="0"/>
          </a:p>
        </p:txBody>
      </p:sp>
      <p:pic>
        <p:nvPicPr>
          <p:cNvPr id="4" name="Picture 3" descr="Missional Church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472816"/>
            <a:ext cx="2133600" cy="31470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dirty="0" smtClean="0"/>
              <a:t>Underdeveloped concepts, </a:t>
            </a:r>
            <a:br>
              <a:rPr lang="en-US" b="1" dirty="0" smtClean="0"/>
            </a:br>
            <a:r>
              <a:rPr lang="en-US" b="1" dirty="0" smtClean="0"/>
              <a:t>unresolved theological issues</a:t>
            </a:r>
          </a:p>
          <a:p>
            <a:pPr lvl="1"/>
            <a:r>
              <a:rPr lang="en-US" dirty="0" smtClean="0"/>
              <a:t>Trinitarian missiology </a:t>
            </a:r>
          </a:p>
          <a:p>
            <a:pPr lvl="1"/>
            <a:r>
              <a:rPr lang="en-US" dirty="0" smtClean="0"/>
              <a:t>Relationship of </a:t>
            </a:r>
            <a:r>
              <a:rPr lang="en-US" i="1" dirty="0" smtClean="0"/>
              <a:t>missio Dei </a:t>
            </a:r>
            <a:r>
              <a:rPr lang="en-US" dirty="0" smtClean="0"/>
              <a:t>and Reign of God</a:t>
            </a:r>
          </a:p>
          <a:p>
            <a:pPr lvl="1"/>
            <a:r>
              <a:rPr lang="en-US" dirty="0" smtClean="0"/>
              <a:t>Church and culture/world </a:t>
            </a:r>
          </a:p>
          <a:p>
            <a:pPr lvl="2"/>
            <a:r>
              <a:rPr lang="en-US" dirty="0" smtClean="0"/>
              <a:t>Anabaptist and Reformed strains</a:t>
            </a:r>
          </a:p>
          <a:p>
            <a:pPr lvl="1"/>
            <a:r>
              <a:rPr lang="en-US" dirty="0" smtClean="0"/>
              <a:t>Worship, sacraments, ordination</a:t>
            </a:r>
          </a:p>
          <a:p>
            <a:pPr lvl="1"/>
            <a:r>
              <a:rPr lang="en-US" dirty="0" smtClean="0"/>
              <a:t>Historical </a:t>
            </a:r>
            <a:r>
              <a:rPr lang="en-US" dirty="0" err="1" smtClean="0"/>
              <a:t>ecclesiologies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Missio Dei </a:t>
            </a:r>
            <a:r>
              <a:rPr lang="en-US" dirty="0" smtClean="0"/>
              <a:t>and Reign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Specialized views</a:t>
            </a:r>
          </a:p>
          <a:p>
            <a:pPr lvl="1"/>
            <a:r>
              <a:rPr lang="en-US" dirty="0" smtClean="0"/>
              <a:t>Church embodies reign of God</a:t>
            </a:r>
          </a:p>
          <a:p>
            <a:pPr lvl="1"/>
            <a:r>
              <a:rPr lang="en-US" dirty="0" smtClean="0"/>
              <a:t>Church witnesses to reign of God</a:t>
            </a:r>
          </a:p>
          <a:p>
            <a:r>
              <a:rPr lang="en-US" b="1" dirty="0" smtClean="0"/>
              <a:t>Generalized secular views</a:t>
            </a:r>
          </a:p>
          <a:p>
            <a:pPr lvl="1"/>
            <a:r>
              <a:rPr lang="en-US" dirty="0" smtClean="0"/>
              <a:t>God’s mission unfolds through secular history</a:t>
            </a:r>
          </a:p>
          <a:p>
            <a:pPr lvl="1"/>
            <a:r>
              <a:rPr lang="en-US" dirty="0" smtClean="0"/>
              <a:t>God’s mission unfolds in the midst of secular history</a:t>
            </a:r>
          </a:p>
          <a:p>
            <a:r>
              <a:rPr lang="en-US" b="1" dirty="0" smtClean="0"/>
              <a:t>Integrated view</a:t>
            </a:r>
          </a:p>
          <a:p>
            <a:pPr lvl="1"/>
            <a:r>
              <a:rPr lang="en-US" dirty="0" smtClean="0"/>
              <a:t>Church participates in God’s continuing creation and redemptive 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sional Tree.jpg"/>
          <p:cNvPicPr>
            <a:picLocks noChangeAspect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1143000"/>
            <a:ext cx="4387551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Discovering</a:t>
            </a:r>
          </a:p>
          <a:p>
            <a:pPr lvl="1"/>
            <a:r>
              <a:rPr lang="en-US" dirty="0" smtClean="0"/>
              <a:t>Missions/Great Commission</a:t>
            </a:r>
          </a:p>
          <a:p>
            <a:r>
              <a:rPr lang="en-US" b="1" dirty="0" smtClean="0"/>
              <a:t>Utilizing</a:t>
            </a:r>
          </a:p>
          <a:p>
            <a:pPr lvl="1"/>
            <a:r>
              <a:rPr lang="en-US" dirty="0" smtClean="0"/>
              <a:t>Kingdom as extension of church; participating in God’s mission; church as contrast community</a:t>
            </a:r>
          </a:p>
          <a:p>
            <a:r>
              <a:rPr lang="en-US" b="1" dirty="0" smtClean="0"/>
              <a:t>Engaging </a:t>
            </a:r>
          </a:p>
          <a:p>
            <a:pPr lvl="1"/>
            <a:r>
              <a:rPr lang="en-US" dirty="0" smtClean="0"/>
              <a:t>Congregational practices; transforming systems</a:t>
            </a:r>
          </a:p>
          <a:p>
            <a:r>
              <a:rPr lang="en-US" b="1" dirty="0" smtClean="0"/>
              <a:t>Extending</a:t>
            </a:r>
          </a:p>
          <a:p>
            <a:pPr lvl="1"/>
            <a:r>
              <a:rPr lang="en-US" dirty="0" smtClean="0"/>
              <a:t>Addressing key issues; missional hermeneutic; deepen understanding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PowerPoint Presentation</vt:lpstr>
      <vt:lpstr>Book Overview</vt:lpstr>
      <vt:lpstr>“Missional”?!?</vt:lpstr>
      <vt:lpstr>Four Common Themes in the Literature</vt:lpstr>
      <vt:lpstr>Mapping the Conversation</vt:lpstr>
      <vt:lpstr>Concepts Influencing the Conversation</vt:lpstr>
      <vt:lpstr>Revisiting Missional Church</vt:lpstr>
      <vt:lpstr>Missio Dei and Reign of God</vt:lpstr>
      <vt:lpstr>Mapping the Literature</vt:lpstr>
      <vt:lpstr>Expanding and Enriching  Theological Frameworks</vt:lpstr>
      <vt:lpstr>Expanding and Enriching  Theological Frameworks, cont.</vt:lpstr>
      <vt:lpstr>Missional Engagement with Culture  in Globalized World</vt:lpstr>
      <vt:lpstr>Missional Practices of Church  Life and Leadership</vt:lpstr>
      <vt:lpstr>Discussion</vt:lpstr>
    </vt:vector>
  </TitlesOfParts>
  <Company>Luther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Missional Church  in Perspective:  Mapping and Extending the Conversation</dc:title>
  <dc:creator>admindo</dc:creator>
  <cp:lastModifiedBy>Loubser, M &lt;gielie@sun.ac.za&gt;</cp:lastModifiedBy>
  <cp:revision>50</cp:revision>
  <dcterms:created xsi:type="dcterms:W3CDTF">2010-04-21T19:21:29Z</dcterms:created>
  <dcterms:modified xsi:type="dcterms:W3CDTF">2015-01-19T08:08:59Z</dcterms:modified>
</cp:coreProperties>
</file>