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71" r:id="rId6"/>
    <p:sldId id="260" r:id="rId7"/>
    <p:sldId id="275" r:id="rId8"/>
    <p:sldId id="276" r:id="rId9"/>
    <p:sldId id="277" r:id="rId10"/>
    <p:sldId id="278" r:id="rId11"/>
    <p:sldId id="261" r:id="rId12"/>
    <p:sldId id="262" r:id="rId13"/>
    <p:sldId id="272" r:id="rId14"/>
    <p:sldId id="265" r:id="rId15"/>
    <p:sldId id="268" r:id="rId16"/>
    <p:sldId id="266" r:id="rId17"/>
    <p:sldId id="267"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4DD8E0-B110-4A97-8CF8-1ED776F2393D}" type="datetimeFigureOut">
              <a:rPr lang="en-ZA" smtClean="0"/>
              <a:t>2015/08/23</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398BB1-7E81-4A3C-BD6E-421773444DB6}" type="slidenum">
              <a:rPr lang="en-ZA" smtClean="0"/>
              <a:t>‹#›</a:t>
            </a:fld>
            <a:endParaRPr lang="en-ZA"/>
          </a:p>
        </p:txBody>
      </p:sp>
    </p:spTree>
    <p:extLst>
      <p:ext uri="{BB962C8B-B14F-4D97-AF65-F5344CB8AC3E}">
        <p14:creationId xmlns:p14="http://schemas.microsoft.com/office/powerpoint/2010/main" val="1693341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79398BB1-7E81-4A3C-BD6E-421773444DB6}" type="slidenum">
              <a:rPr lang="en-ZA" smtClean="0"/>
              <a:t>2</a:t>
            </a:fld>
            <a:endParaRPr lang="en-ZA"/>
          </a:p>
        </p:txBody>
      </p:sp>
    </p:spTree>
    <p:extLst>
      <p:ext uri="{BB962C8B-B14F-4D97-AF65-F5344CB8AC3E}">
        <p14:creationId xmlns:p14="http://schemas.microsoft.com/office/powerpoint/2010/main" val="1872623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mtClean="0"/>
              <a:t>  </a:t>
            </a:r>
            <a:endParaRPr lang="en-ZA"/>
          </a:p>
        </p:txBody>
      </p:sp>
      <p:sp>
        <p:nvSpPr>
          <p:cNvPr id="4" name="Slide Number Placeholder 3"/>
          <p:cNvSpPr>
            <a:spLocks noGrp="1"/>
          </p:cNvSpPr>
          <p:nvPr>
            <p:ph type="sldNum" sz="quarter" idx="10"/>
          </p:nvPr>
        </p:nvSpPr>
        <p:spPr/>
        <p:txBody>
          <a:bodyPr/>
          <a:lstStyle/>
          <a:p>
            <a:fld id="{79398BB1-7E81-4A3C-BD6E-421773444DB6}" type="slidenum">
              <a:rPr lang="en-ZA" smtClean="0"/>
              <a:t>3</a:t>
            </a:fld>
            <a:endParaRPr lang="en-ZA"/>
          </a:p>
        </p:txBody>
      </p:sp>
    </p:spTree>
    <p:extLst>
      <p:ext uri="{BB962C8B-B14F-4D97-AF65-F5344CB8AC3E}">
        <p14:creationId xmlns:p14="http://schemas.microsoft.com/office/powerpoint/2010/main" val="1557053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E9ECB042-E94E-451E-86B8-8A8A5E5E0DF0}" type="datetime1">
              <a:rPr lang="en-ZA" smtClean="0"/>
              <a:t>2015/08/23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CEF570E-4208-4F73-AD8D-D621905E56AD}" type="slidenum">
              <a:rPr lang="en-ZA" smtClean="0"/>
              <a:t>‹#›</a:t>
            </a:fld>
            <a:endParaRPr lang="en-ZA"/>
          </a:p>
        </p:txBody>
      </p:sp>
    </p:spTree>
    <p:extLst>
      <p:ext uri="{BB962C8B-B14F-4D97-AF65-F5344CB8AC3E}">
        <p14:creationId xmlns:p14="http://schemas.microsoft.com/office/powerpoint/2010/main" val="400042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AB2C510-975C-4C3E-AE3F-F701AAD26619}" type="datetime1">
              <a:rPr lang="en-ZA" smtClean="0"/>
              <a:t>2015/08/23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CEF570E-4208-4F73-AD8D-D621905E56AD}" type="slidenum">
              <a:rPr lang="en-ZA" smtClean="0"/>
              <a:t>‹#›</a:t>
            </a:fld>
            <a:endParaRPr lang="en-ZA"/>
          </a:p>
        </p:txBody>
      </p:sp>
    </p:spTree>
    <p:extLst>
      <p:ext uri="{BB962C8B-B14F-4D97-AF65-F5344CB8AC3E}">
        <p14:creationId xmlns:p14="http://schemas.microsoft.com/office/powerpoint/2010/main" val="3523083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C09E969E-B918-4095-9601-7D38E8719B37}" type="datetime1">
              <a:rPr lang="en-ZA" smtClean="0"/>
              <a:t>2015/08/23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CEF570E-4208-4F73-AD8D-D621905E56AD}" type="slidenum">
              <a:rPr lang="en-ZA" smtClean="0"/>
              <a:t>‹#›</a:t>
            </a:fld>
            <a:endParaRPr lang="en-ZA"/>
          </a:p>
        </p:txBody>
      </p:sp>
    </p:spTree>
    <p:extLst>
      <p:ext uri="{BB962C8B-B14F-4D97-AF65-F5344CB8AC3E}">
        <p14:creationId xmlns:p14="http://schemas.microsoft.com/office/powerpoint/2010/main" val="119936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22AC6A2-5C56-48DC-9B00-2E48F577B161}" type="datetime1">
              <a:rPr lang="en-ZA" smtClean="0"/>
              <a:t>2015/08/23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CEF570E-4208-4F73-AD8D-D621905E56AD}" type="slidenum">
              <a:rPr lang="en-ZA" smtClean="0"/>
              <a:t>‹#›</a:t>
            </a:fld>
            <a:endParaRPr lang="en-ZA"/>
          </a:p>
        </p:txBody>
      </p:sp>
    </p:spTree>
    <p:extLst>
      <p:ext uri="{BB962C8B-B14F-4D97-AF65-F5344CB8AC3E}">
        <p14:creationId xmlns:p14="http://schemas.microsoft.com/office/powerpoint/2010/main" val="3530220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8968F8-418D-43C4-A1AC-1AE8D74DD55D}" type="datetime1">
              <a:rPr lang="en-ZA" smtClean="0"/>
              <a:t>2015/08/23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CEF570E-4208-4F73-AD8D-D621905E56AD}" type="slidenum">
              <a:rPr lang="en-ZA" smtClean="0"/>
              <a:t>‹#›</a:t>
            </a:fld>
            <a:endParaRPr lang="en-ZA"/>
          </a:p>
        </p:txBody>
      </p:sp>
    </p:spTree>
    <p:extLst>
      <p:ext uri="{BB962C8B-B14F-4D97-AF65-F5344CB8AC3E}">
        <p14:creationId xmlns:p14="http://schemas.microsoft.com/office/powerpoint/2010/main" val="1411275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642C6EF2-247A-4EE1-A04A-32A751ABCB4F}" type="datetime1">
              <a:rPr lang="en-ZA" smtClean="0"/>
              <a:t>2015/08/23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CEF570E-4208-4F73-AD8D-D621905E56AD}" type="slidenum">
              <a:rPr lang="en-ZA" smtClean="0"/>
              <a:t>‹#›</a:t>
            </a:fld>
            <a:endParaRPr lang="en-ZA"/>
          </a:p>
        </p:txBody>
      </p:sp>
    </p:spTree>
    <p:extLst>
      <p:ext uri="{BB962C8B-B14F-4D97-AF65-F5344CB8AC3E}">
        <p14:creationId xmlns:p14="http://schemas.microsoft.com/office/powerpoint/2010/main" val="3752494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2ECD92C6-4CC7-49EE-B75B-92EB8FAA82A8}" type="datetime1">
              <a:rPr lang="en-ZA" smtClean="0"/>
              <a:t>2015/08/23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DCEF570E-4208-4F73-AD8D-D621905E56AD}" type="slidenum">
              <a:rPr lang="en-ZA" smtClean="0"/>
              <a:t>‹#›</a:t>
            </a:fld>
            <a:endParaRPr lang="en-ZA"/>
          </a:p>
        </p:txBody>
      </p:sp>
    </p:spTree>
    <p:extLst>
      <p:ext uri="{BB962C8B-B14F-4D97-AF65-F5344CB8AC3E}">
        <p14:creationId xmlns:p14="http://schemas.microsoft.com/office/powerpoint/2010/main" val="2251731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31CE994A-58AA-46DC-87D7-325D17997A6C}" type="datetime1">
              <a:rPr lang="en-ZA" smtClean="0"/>
              <a:t>2015/08/23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DCEF570E-4208-4F73-AD8D-D621905E56AD}" type="slidenum">
              <a:rPr lang="en-ZA" smtClean="0"/>
              <a:t>‹#›</a:t>
            </a:fld>
            <a:endParaRPr lang="en-ZA"/>
          </a:p>
        </p:txBody>
      </p:sp>
    </p:spTree>
    <p:extLst>
      <p:ext uri="{BB962C8B-B14F-4D97-AF65-F5344CB8AC3E}">
        <p14:creationId xmlns:p14="http://schemas.microsoft.com/office/powerpoint/2010/main" val="663529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36D82F-BE2F-4472-9D6B-379C0B77B627}" type="datetime1">
              <a:rPr lang="en-ZA" smtClean="0"/>
              <a:t>2015/08/23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DCEF570E-4208-4F73-AD8D-D621905E56AD}" type="slidenum">
              <a:rPr lang="en-ZA" smtClean="0"/>
              <a:t>‹#›</a:t>
            </a:fld>
            <a:endParaRPr lang="en-ZA"/>
          </a:p>
        </p:txBody>
      </p:sp>
    </p:spTree>
    <p:extLst>
      <p:ext uri="{BB962C8B-B14F-4D97-AF65-F5344CB8AC3E}">
        <p14:creationId xmlns:p14="http://schemas.microsoft.com/office/powerpoint/2010/main" val="1142660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E71FE-D988-4F7F-897A-FF30DDF7F53A}" type="datetime1">
              <a:rPr lang="en-ZA" smtClean="0"/>
              <a:t>2015/08/23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CEF570E-4208-4F73-AD8D-D621905E56AD}" type="slidenum">
              <a:rPr lang="en-ZA" smtClean="0"/>
              <a:t>‹#›</a:t>
            </a:fld>
            <a:endParaRPr lang="en-ZA"/>
          </a:p>
        </p:txBody>
      </p:sp>
    </p:spTree>
    <p:extLst>
      <p:ext uri="{BB962C8B-B14F-4D97-AF65-F5344CB8AC3E}">
        <p14:creationId xmlns:p14="http://schemas.microsoft.com/office/powerpoint/2010/main" val="3131782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026253-0B2C-404E-BF7C-AD505C63A477}" type="datetime1">
              <a:rPr lang="en-ZA" smtClean="0"/>
              <a:t>2015/08/23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CEF570E-4208-4F73-AD8D-D621905E56AD}" type="slidenum">
              <a:rPr lang="en-ZA" smtClean="0"/>
              <a:t>‹#›</a:t>
            </a:fld>
            <a:endParaRPr lang="en-ZA"/>
          </a:p>
        </p:txBody>
      </p:sp>
    </p:spTree>
    <p:extLst>
      <p:ext uri="{BB962C8B-B14F-4D97-AF65-F5344CB8AC3E}">
        <p14:creationId xmlns:p14="http://schemas.microsoft.com/office/powerpoint/2010/main" val="1626129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2CDD04-79C0-48D8-92A6-A16E37AEF8F0}" type="datetime1">
              <a:rPr lang="en-ZA" smtClean="0"/>
              <a:t>2015/08/23</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EF570E-4208-4F73-AD8D-D621905E56AD}" type="slidenum">
              <a:rPr lang="en-ZA" smtClean="0"/>
              <a:t>‹#›</a:t>
            </a:fld>
            <a:endParaRPr lang="en-ZA"/>
          </a:p>
        </p:txBody>
      </p:sp>
    </p:spTree>
    <p:extLst>
      <p:ext uri="{BB962C8B-B14F-4D97-AF65-F5344CB8AC3E}">
        <p14:creationId xmlns:p14="http://schemas.microsoft.com/office/powerpoint/2010/main" val="1963812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en-ZA" dirty="0" smtClean="0"/>
              <a:t>Theological vision of Youth </a:t>
            </a:r>
            <a:endParaRPr lang="en-ZA" dirty="0"/>
          </a:p>
        </p:txBody>
      </p:sp>
      <p:sp>
        <p:nvSpPr>
          <p:cNvPr id="5" name="Content Placeholder 4"/>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a:bodyPr>
          <a:lstStyle/>
          <a:p>
            <a:pPr marL="0" indent="0">
              <a:buNone/>
            </a:pPr>
            <a:r>
              <a:rPr lang="en-ZA" b="1" dirty="0" smtClean="0"/>
              <a:t> Youth- </a:t>
            </a:r>
            <a:r>
              <a:rPr lang="en-ZA" dirty="0" smtClean="0"/>
              <a:t>How do we see (view) them what is our expectation from them- in what or where is that mainly grounded</a:t>
            </a:r>
          </a:p>
          <a:p>
            <a:r>
              <a:rPr lang="en-ZA" b="1" dirty="0" smtClean="0"/>
              <a:t>What is Youth ministry- </a:t>
            </a:r>
            <a:r>
              <a:rPr lang="en-ZA" dirty="0" smtClean="0"/>
              <a:t> how we see YM is very much connected to how view Youth, Church etc.</a:t>
            </a:r>
            <a:endParaRPr lang="en-ZA" b="1" dirty="0" smtClean="0"/>
          </a:p>
          <a:p>
            <a:r>
              <a:rPr lang="en-ZA" b="1" dirty="0" smtClean="0"/>
              <a:t>Who is the God we want them to follow, be friends with and testify about?- How do we present and portray  God in ministry and in our lives– </a:t>
            </a:r>
            <a:endParaRPr lang="en-ZA" b="1" dirty="0"/>
          </a:p>
        </p:txBody>
      </p:sp>
      <p:sp>
        <p:nvSpPr>
          <p:cNvPr id="2" name="Date Placeholder 1"/>
          <p:cNvSpPr>
            <a:spLocks noGrp="1"/>
          </p:cNvSpPr>
          <p:nvPr>
            <p:ph type="dt" sz="half" idx="10"/>
          </p:nvPr>
        </p:nvSpPr>
        <p:spPr/>
        <p:txBody>
          <a:bodyPr/>
          <a:lstStyle/>
          <a:p>
            <a:fld id="{657B3488-6B8A-489C-A105-C4289237F63D}" type="datetime1">
              <a:rPr lang="en-ZA" smtClean="0"/>
              <a:t>2015/08/23</a:t>
            </a:fld>
            <a:endParaRPr lang="en-ZA"/>
          </a:p>
        </p:txBody>
      </p:sp>
      <p:sp>
        <p:nvSpPr>
          <p:cNvPr id="3" name="Slide Number Placeholder 2"/>
          <p:cNvSpPr>
            <a:spLocks noGrp="1"/>
          </p:cNvSpPr>
          <p:nvPr>
            <p:ph type="sldNum" sz="quarter" idx="12"/>
          </p:nvPr>
        </p:nvSpPr>
        <p:spPr/>
        <p:txBody>
          <a:bodyPr/>
          <a:lstStyle/>
          <a:p>
            <a:fld id="{DCEF570E-4208-4F73-AD8D-D621905E56AD}" type="slidenum">
              <a:rPr lang="en-ZA" smtClean="0"/>
              <a:t>1</a:t>
            </a:fld>
            <a:endParaRPr lang="en-ZA"/>
          </a:p>
        </p:txBody>
      </p:sp>
    </p:spTree>
    <p:extLst>
      <p:ext uri="{BB962C8B-B14F-4D97-AF65-F5344CB8AC3E}">
        <p14:creationId xmlns:p14="http://schemas.microsoft.com/office/powerpoint/2010/main" val="1928874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ZA" dirty="0" smtClean="0"/>
              <a:t>Moral panics</a:t>
            </a:r>
            <a:endParaRPr lang="en-ZA"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r>
              <a:rPr lang="en-ZA" dirty="0"/>
              <a:t>A condition, episode, where a person or group of persons, emerged to be become defined as a threat to societal values and interest”.  Furthermore moral panics are not based on misinterpretation of facts, but rather a complex process as part of social relationships of adults in different </a:t>
            </a:r>
            <a:r>
              <a:rPr lang="en-ZA" dirty="0" smtClean="0"/>
              <a:t>societies. In </a:t>
            </a:r>
            <a:r>
              <a:rPr lang="en-ZA" dirty="0"/>
              <a:t>the case of youth the moral panics are usually informed by a growing anxiety by parents and adults that youth are out of control and therefore needs to be punished, controlled and rehabilitation</a:t>
            </a:r>
            <a:endParaRPr lang="en-ZA" dirty="0"/>
          </a:p>
        </p:txBody>
      </p:sp>
      <p:sp>
        <p:nvSpPr>
          <p:cNvPr id="4" name="Date Placeholder 3"/>
          <p:cNvSpPr>
            <a:spLocks noGrp="1"/>
          </p:cNvSpPr>
          <p:nvPr>
            <p:ph type="dt" sz="half" idx="10"/>
          </p:nvPr>
        </p:nvSpPr>
        <p:spPr/>
        <p:txBody>
          <a:bodyPr/>
          <a:lstStyle/>
          <a:p>
            <a:fld id="{822AC6A2-5C56-48DC-9B00-2E48F577B161}" type="datetime1">
              <a:rPr lang="en-ZA" smtClean="0"/>
              <a:t>2015/08/23</a:t>
            </a:fld>
            <a:endParaRPr lang="en-ZA"/>
          </a:p>
        </p:txBody>
      </p:sp>
      <p:sp>
        <p:nvSpPr>
          <p:cNvPr id="5" name="Slide Number Placeholder 4"/>
          <p:cNvSpPr>
            <a:spLocks noGrp="1"/>
          </p:cNvSpPr>
          <p:nvPr>
            <p:ph type="sldNum" sz="quarter" idx="12"/>
          </p:nvPr>
        </p:nvSpPr>
        <p:spPr/>
        <p:txBody>
          <a:bodyPr/>
          <a:lstStyle/>
          <a:p>
            <a:fld id="{DCEF570E-4208-4F73-AD8D-D621905E56AD}" type="slidenum">
              <a:rPr lang="en-ZA" smtClean="0"/>
              <a:t>10</a:t>
            </a:fld>
            <a:endParaRPr lang="en-ZA"/>
          </a:p>
        </p:txBody>
      </p:sp>
    </p:spTree>
    <p:extLst>
      <p:ext uri="{BB962C8B-B14F-4D97-AF65-F5344CB8AC3E}">
        <p14:creationId xmlns:p14="http://schemas.microsoft.com/office/powerpoint/2010/main" val="2169567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ZA" dirty="0" smtClean="0"/>
              <a:t>Theological perspective?</a:t>
            </a:r>
            <a:endParaRPr lang="en-ZA"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lnSpcReduction="10000"/>
          </a:bodyPr>
          <a:lstStyle/>
          <a:p>
            <a:r>
              <a:rPr lang="en-ZA" sz="2800" dirty="0"/>
              <a:t>O</a:t>
            </a:r>
            <a:r>
              <a:rPr lang="en-ZA" sz="2800" dirty="0" smtClean="0"/>
              <a:t>ther disciplines helps us and should inform our theology – but should not be our theological perspective on Youth</a:t>
            </a:r>
          </a:p>
          <a:p>
            <a:r>
              <a:rPr lang="en-ZA" sz="2800" dirty="0" smtClean="0"/>
              <a:t>We have different source and lenses in theology </a:t>
            </a:r>
          </a:p>
          <a:p>
            <a:r>
              <a:rPr lang="en-ZA" sz="2800" dirty="0" smtClean="0"/>
              <a:t>Interdisciplinary research should not remove or weaken our theology but inform and enrich it</a:t>
            </a:r>
          </a:p>
          <a:p>
            <a:r>
              <a:rPr lang="en-ZA" sz="2800" dirty="0" smtClean="0"/>
              <a:t>What theological lens/ </a:t>
            </a:r>
            <a:r>
              <a:rPr lang="en-ZA" sz="2800" dirty="0" err="1" smtClean="0"/>
              <a:t>es</a:t>
            </a:r>
            <a:r>
              <a:rPr lang="en-ZA" sz="2800" dirty="0" smtClean="0"/>
              <a:t> are you using to view , appreciate  youth </a:t>
            </a:r>
          </a:p>
          <a:p>
            <a:r>
              <a:rPr lang="en-ZA" sz="2800" dirty="0" smtClean="0"/>
              <a:t>Theology – Bible  should inform and direct our view of youth and the praxis of YM </a:t>
            </a:r>
            <a:endParaRPr lang="en-ZA" sz="2800" dirty="0"/>
          </a:p>
          <a:p>
            <a:endParaRPr lang="en-ZA" dirty="0" smtClean="0"/>
          </a:p>
          <a:p>
            <a:endParaRPr lang="en-ZA" dirty="0"/>
          </a:p>
        </p:txBody>
      </p:sp>
      <p:sp>
        <p:nvSpPr>
          <p:cNvPr id="4" name="Date Placeholder 3"/>
          <p:cNvSpPr>
            <a:spLocks noGrp="1"/>
          </p:cNvSpPr>
          <p:nvPr>
            <p:ph type="dt" sz="half" idx="10"/>
          </p:nvPr>
        </p:nvSpPr>
        <p:spPr/>
        <p:txBody>
          <a:bodyPr/>
          <a:lstStyle/>
          <a:p>
            <a:fld id="{3F91A58B-A9F3-4928-96A6-D69A98286897}" type="datetime1">
              <a:rPr lang="en-ZA" smtClean="0"/>
              <a:t>2015/08/23</a:t>
            </a:fld>
            <a:endParaRPr lang="en-ZA"/>
          </a:p>
        </p:txBody>
      </p:sp>
      <p:sp>
        <p:nvSpPr>
          <p:cNvPr id="5" name="Slide Number Placeholder 4"/>
          <p:cNvSpPr>
            <a:spLocks noGrp="1"/>
          </p:cNvSpPr>
          <p:nvPr>
            <p:ph type="sldNum" sz="quarter" idx="12"/>
          </p:nvPr>
        </p:nvSpPr>
        <p:spPr/>
        <p:txBody>
          <a:bodyPr/>
          <a:lstStyle/>
          <a:p>
            <a:fld id="{DCEF570E-4208-4F73-AD8D-D621905E56AD}" type="slidenum">
              <a:rPr lang="en-ZA" smtClean="0"/>
              <a:t>11</a:t>
            </a:fld>
            <a:endParaRPr lang="en-ZA"/>
          </a:p>
        </p:txBody>
      </p:sp>
    </p:spTree>
    <p:extLst>
      <p:ext uri="{BB962C8B-B14F-4D97-AF65-F5344CB8AC3E}">
        <p14:creationId xmlns:p14="http://schemas.microsoft.com/office/powerpoint/2010/main" val="3058961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ZA" dirty="0" smtClean="0"/>
              <a:t>Theological perspective of Youth</a:t>
            </a:r>
            <a:endParaRPr lang="en-ZA"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62500" lnSpcReduction="20000"/>
          </a:bodyPr>
          <a:lstStyle/>
          <a:p>
            <a:r>
              <a:rPr lang="en-ZA" b="1" dirty="0" smtClean="0"/>
              <a:t>Loved by God-Trinitarian </a:t>
            </a:r>
            <a:r>
              <a:rPr lang="en-ZA" dirty="0" smtClean="0"/>
              <a:t>essence of the loving God- interrelatedness, dynamic, responsiveness – Love of God draw all things into the </a:t>
            </a:r>
            <a:r>
              <a:rPr lang="en-ZA" b="1" dirty="0" smtClean="0"/>
              <a:t>right relationship with God </a:t>
            </a:r>
            <a:r>
              <a:rPr lang="en-ZA" dirty="0" smtClean="0"/>
              <a:t>and creation-Transforming power </a:t>
            </a:r>
          </a:p>
          <a:p>
            <a:r>
              <a:rPr lang="en-ZA" b="1" dirty="0" smtClean="0"/>
              <a:t>Beauty-</a:t>
            </a:r>
            <a:r>
              <a:rPr lang="en-ZA" dirty="0" smtClean="0"/>
              <a:t> aesthetics all part  exist in the right position to the whole- creative interplay between the parts, transforms the whole and the whole give new significance to the parts</a:t>
            </a:r>
          </a:p>
          <a:p>
            <a:r>
              <a:rPr lang="en-ZA" dirty="0" smtClean="0"/>
              <a:t>This Trinitarian love does not close up in itself but extends into the world </a:t>
            </a:r>
          </a:p>
          <a:p>
            <a:r>
              <a:rPr lang="en-ZA" dirty="0" smtClean="0"/>
              <a:t>God </a:t>
            </a:r>
            <a:r>
              <a:rPr lang="en-ZA" b="1" dirty="0" smtClean="0"/>
              <a:t>created all things in beauty </a:t>
            </a:r>
            <a:r>
              <a:rPr lang="en-ZA" dirty="0" smtClean="0"/>
              <a:t>and invites us all the partake in the dance of beauty as that comes to greater fulfilment as the Kingdom come  </a:t>
            </a:r>
          </a:p>
          <a:p>
            <a:r>
              <a:rPr lang="en-ZA" dirty="0" smtClean="0"/>
              <a:t>Beauty begins in the very nature of God, but is also woven into all of creation</a:t>
            </a:r>
          </a:p>
          <a:p>
            <a:r>
              <a:rPr lang="en-ZA" b="1" dirty="0" smtClean="0"/>
              <a:t>Christian hope </a:t>
            </a:r>
            <a:r>
              <a:rPr lang="en-ZA" dirty="0" smtClean="0"/>
              <a:t>let us shift the focus to God’s beauty / wholeness in us</a:t>
            </a:r>
          </a:p>
          <a:p>
            <a:r>
              <a:rPr lang="en-ZA" dirty="0" smtClean="0"/>
              <a:t>Recognise the brokenness of Youth but  still see them as creation of God that loves them and  invites them in to way  that could restore and affirm the beauty of God in their lives and their world </a:t>
            </a:r>
          </a:p>
          <a:p>
            <a:endParaRPr lang="en-ZA" dirty="0" smtClean="0"/>
          </a:p>
          <a:p>
            <a:pPr marL="0" indent="0">
              <a:buNone/>
            </a:pPr>
            <a:endParaRPr lang="en-ZA" dirty="0"/>
          </a:p>
        </p:txBody>
      </p:sp>
      <p:sp>
        <p:nvSpPr>
          <p:cNvPr id="4" name="Date Placeholder 3"/>
          <p:cNvSpPr>
            <a:spLocks noGrp="1"/>
          </p:cNvSpPr>
          <p:nvPr>
            <p:ph type="dt" sz="half" idx="10"/>
          </p:nvPr>
        </p:nvSpPr>
        <p:spPr/>
        <p:txBody>
          <a:bodyPr/>
          <a:lstStyle/>
          <a:p>
            <a:fld id="{E9429648-9670-4249-9D02-84ABF7AD7A60}" type="datetime1">
              <a:rPr lang="en-ZA" smtClean="0"/>
              <a:t>2015/08/23</a:t>
            </a:fld>
            <a:endParaRPr lang="en-ZA"/>
          </a:p>
        </p:txBody>
      </p:sp>
      <p:sp>
        <p:nvSpPr>
          <p:cNvPr id="5" name="Slide Number Placeholder 4"/>
          <p:cNvSpPr>
            <a:spLocks noGrp="1"/>
          </p:cNvSpPr>
          <p:nvPr>
            <p:ph type="sldNum" sz="quarter" idx="12"/>
          </p:nvPr>
        </p:nvSpPr>
        <p:spPr/>
        <p:txBody>
          <a:bodyPr/>
          <a:lstStyle/>
          <a:p>
            <a:fld id="{DCEF570E-4208-4F73-AD8D-D621905E56AD}" type="slidenum">
              <a:rPr lang="en-ZA" smtClean="0"/>
              <a:t>12</a:t>
            </a:fld>
            <a:endParaRPr lang="en-ZA"/>
          </a:p>
        </p:txBody>
      </p:sp>
    </p:spTree>
    <p:extLst>
      <p:ext uri="{BB962C8B-B14F-4D97-AF65-F5344CB8AC3E}">
        <p14:creationId xmlns:p14="http://schemas.microsoft.com/office/powerpoint/2010/main" val="837145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ZA" dirty="0" smtClean="0"/>
              <a:t>Theological perspective on Youth</a:t>
            </a:r>
            <a:endParaRPr lang="en-ZA"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r>
              <a:rPr lang="en-ZA" dirty="0"/>
              <a:t>Youth just by being </a:t>
            </a:r>
            <a:r>
              <a:rPr lang="en-ZA" b="1" dirty="0" smtClean="0"/>
              <a:t> </a:t>
            </a:r>
            <a:r>
              <a:rPr lang="en-ZA" b="1" dirty="0"/>
              <a:t>displays/ offer a glimpse of God </a:t>
            </a:r>
            <a:endParaRPr lang="en-ZA" dirty="0"/>
          </a:p>
          <a:p>
            <a:r>
              <a:rPr lang="en-ZA" dirty="0" smtClean="0"/>
              <a:t>The </a:t>
            </a:r>
            <a:r>
              <a:rPr lang="en-ZA" dirty="0"/>
              <a:t>richness of our social location as potential charisma in service of the Kingdom of God </a:t>
            </a:r>
          </a:p>
          <a:p>
            <a:r>
              <a:rPr lang="en-ZA" dirty="0"/>
              <a:t>Youth has unique gifts and qualities energy, critical thinking. </a:t>
            </a:r>
            <a:endParaRPr lang="en-ZA" dirty="0" smtClean="0"/>
          </a:p>
          <a:p>
            <a:r>
              <a:rPr lang="en-ZA" dirty="0" smtClean="0"/>
              <a:t>Curiosity </a:t>
            </a:r>
            <a:r>
              <a:rPr lang="en-ZA" dirty="0"/>
              <a:t>that youth ministry should validate and not </a:t>
            </a:r>
            <a:r>
              <a:rPr lang="en-ZA" dirty="0" smtClean="0"/>
              <a:t>supress- they want to ask question we stop wandering about- or even became shy to ask </a:t>
            </a:r>
            <a:endParaRPr lang="en-ZA" dirty="0"/>
          </a:p>
          <a:p>
            <a:r>
              <a:rPr lang="en-ZA" dirty="0"/>
              <a:t>Youth should not be reduce to market slaves, beings that costs us money, criminals, weird and difficult to understand </a:t>
            </a:r>
          </a:p>
          <a:p>
            <a:endParaRPr lang="en-ZA" dirty="0"/>
          </a:p>
        </p:txBody>
      </p:sp>
      <p:sp>
        <p:nvSpPr>
          <p:cNvPr id="4" name="Date Placeholder 3"/>
          <p:cNvSpPr>
            <a:spLocks noGrp="1"/>
          </p:cNvSpPr>
          <p:nvPr>
            <p:ph type="dt" sz="half" idx="10"/>
          </p:nvPr>
        </p:nvSpPr>
        <p:spPr/>
        <p:txBody>
          <a:bodyPr/>
          <a:lstStyle/>
          <a:p>
            <a:fld id="{E4DB3C58-ABA5-40BE-A432-511743BE7230}" type="datetime1">
              <a:rPr lang="en-ZA" smtClean="0"/>
              <a:t>2015/08/23</a:t>
            </a:fld>
            <a:endParaRPr lang="en-ZA"/>
          </a:p>
        </p:txBody>
      </p:sp>
      <p:sp>
        <p:nvSpPr>
          <p:cNvPr id="5" name="Slide Number Placeholder 4"/>
          <p:cNvSpPr>
            <a:spLocks noGrp="1"/>
          </p:cNvSpPr>
          <p:nvPr>
            <p:ph type="sldNum" sz="quarter" idx="12"/>
          </p:nvPr>
        </p:nvSpPr>
        <p:spPr/>
        <p:txBody>
          <a:bodyPr/>
          <a:lstStyle/>
          <a:p>
            <a:fld id="{DCEF570E-4208-4F73-AD8D-D621905E56AD}" type="slidenum">
              <a:rPr lang="en-ZA" smtClean="0"/>
              <a:t>13</a:t>
            </a:fld>
            <a:endParaRPr lang="en-ZA"/>
          </a:p>
        </p:txBody>
      </p:sp>
    </p:spTree>
    <p:extLst>
      <p:ext uri="{BB962C8B-B14F-4D97-AF65-F5344CB8AC3E}">
        <p14:creationId xmlns:p14="http://schemas.microsoft.com/office/powerpoint/2010/main" val="2334440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ZA" dirty="0" smtClean="0"/>
              <a:t>Theology of YM</a:t>
            </a:r>
            <a:endParaRPr lang="en-ZA"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r>
              <a:rPr lang="en-ZA" sz="3400" dirty="0"/>
              <a:t>Their lives, the church the world are </a:t>
            </a:r>
            <a:r>
              <a:rPr lang="en-ZA" sz="3400" dirty="0" smtClean="0"/>
              <a:t> </a:t>
            </a:r>
            <a:r>
              <a:rPr lang="en-ZA" sz="3400" dirty="0"/>
              <a:t>space to live out their creativity and beauty for the common Good </a:t>
            </a:r>
          </a:p>
          <a:p>
            <a:r>
              <a:rPr lang="en-ZA" sz="3400" dirty="0"/>
              <a:t>If we stick only to the description of Psychology and Sociology we could criminalised and put Youth in Limbo and deactivate them for the world </a:t>
            </a:r>
            <a:r>
              <a:rPr lang="en-ZA" sz="3400" dirty="0" smtClean="0"/>
              <a:t>and the Kingdom</a:t>
            </a:r>
            <a:endParaRPr lang="en-ZA" sz="3400" dirty="0"/>
          </a:p>
          <a:p>
            <a:r>
              <a:rPr lang="en-ZA" sz="3400" dirty="0"/>
              <a:t>Theology should point to Youth’s identity in Christ – churches and families should not only act out of fear </a:t>
            </a:r>
            <a:r>
              <a:rPr lang="en-ZA" sz="3400" dirty="0" smtClean="0"/>
              <a:t>for </a:t>
            </a:r>
            <a:r>
              <a:rPr lang="en-ZA" sz="3400" dirty="0"/>
              <a:t>Youth but love them first and always  and know that will ignite the passion for truth, </a:t>
            </a:r>
            <a:r>
              <a:rPr lang="en-ZA" sz="3400" dirty="0" smtClean="0"/>
              <a:t>justice, </a:t>
            </a:r>
            <a:r>
              <a:rPr lang="en-ZA" sz="3400" dirty="0"/>
              <a:t>creativity and beauty  in them </a:t>
            </a:r>
          </a:p>
          <a:p>
            <a:r>
              <a:rPr lang="en-ZA" sz="3400" dirty="0"/>
              <a:t>YM should empower and create spaces where Youth become who they are already in Christ- authentic embodying the glory of their Youthfulness, displaying Gods glory with their gifts in this world </a:t>
            </a:r>
          </a:p>
          <a:p>
            <a:endParaRPr lang="en-ZA" dirty="0"/>
          </a:p>
        </p:txBody>
      </p:sp>
      <p:sp>
        <p:nvSpPr>
          <p:cNvPr id="4" name="Date Placeholder 3"/>
          <p:cNvSpPr>
            <a:spLocks noGrp="1"/>
          </p:cNvSpPr>
          <p:nvPr>
            <p:ph type="dt" sz="half" idx="10"/>
          </p:nvPr>
        </p:nvSpPr>
        <p:spPr/>
        <p:txBody>
          <a:bodyPr/>
          <a:lstStyle/>
          <a:p>
            <a:fld id="{FD322977-A1B8-47FB-9937-863385BE6E7A}" type="datetime1">
              <a:rPr lang="en-ZA" smtClean="0"/>
              <a:t>2015/08/23</a:t>
            </a:fld>
            <a:endParaRPr lang="en-ZA"/>
          </a:p>
        </p:txBody>
      </p:sp>
      <p:sp>
        <p:nvSpPr>
          <p:cNvPr id="5" name="Slide Number Placeholder 4"/>
          <p:cNvSpPr>
            <a:spLocks noGrp="1"/>
          </p:cNvSpPr>
          <p:nvPr>
            <p:ph type="sldNum" sz="quarter" idx="12"/>
          </p:nvPr>
        </p:nvSpPr>
        <p:spPr/>
        <p:txBody>
          <a:bodyPr/>
          <a:lstStyle/>
          <a:p>
            <a:fld id="{DCEF570E-4208-4F73-AD8D-D621905E56AD}" type="slidenum">
              <a:rPr lang="en-ZA" smtClean="0"/>
              <a:t>14</a:t>
            </a:fld>
            <a:endParaRPr lang="en-ZA"/>
          </a:p>
        </p:txBody>
      </p:sp>
    </p:spTree>
    <p:extLst>
      <p:ext uri="{BB962C8B-B14F-4D97-AF65-F5344CB8AC3E}">
        <p14:creationId xmlns:p14="http://schemas.microsoft.com/office/powerpoint/2010/main" val="22617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ZA" dirty="0" smtClean="0"/>
              <a:t>Theology of YM </a:t>
            </a:r>
            <a:endParaRPr lang="en-ZA"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r>
              <a:rPr lang="en-ZA" dirty="0" smtClean="0"/>
              <a:t>YM has the potential and opportunity to reframe how Youth is viewed  and how they view themselves </a:t>
            </a:r>
          </a:p>
          <a:p>
            <a:r>
              <a:rPr lang="en-ZA" dirty="0" smtClean="0"/>
              <a:t>We think babies are sweet and cute but we talk and think most of the time of Youth in negative terms when the same babies became teenagers - </a:t>
            </a:r>
          </a:p>
          <a:p>
            <a:r>
              <a:rPr lang="en-ZA" dirty="0" smtClean="0"/>
              <a:t>All of a sudden they are on a waiting list for life- </a:t>
            </a:r>
            <a:endParaRPr lang="en-ZA" dirty="0"/>
          </a:p>
          <a:p>
            <a:r>
              <a:rPr lang="en-ZA" dirty="0" smtClean="0"/>
              <a:t>The good news that YM should be proclaiming in </a:t>
            </a:r>
            <a:r>
              <a:rPr lang="en-ZA" b="1" dirty="0" smtClean="0"/>
              <a:t>word and deed</a:t>
            </a:r>
            <a:r>
              <a:rPr lang="en-ZA" dirty="0" smtClean="0"/>
              <a:t> is that they don’t have to wait for God’s  love- it is active in their lives-</a:t>
            </a:r>
          </a:p>
          <a:p>
            <a:r>
              <a:rPr lang="en-ZA" dirty="0" smtClean="0"/>
              <a:t>They don’t have to wait to be used by God they belong to God and they could serve Her anywhere with anything they have- </a:t>
            </a:r>
          </a:p>
        </p:txBody>
      </p:sp>
      <p:sp>
        <p:nvSpPr>
          <p:cNvPr id="4" name="Date Placeholder 3"/>
          <p:cNvSpPr>
            <a:spLocks noGrp="1"/>
          </p:cNvSpPr>
          <p:nvPr>
            <p:ph type="dt" sz="half" idx="10"/>
          </p:nvPr>
        </p:nvSpPr>
        <p:spPr/>
        <p:txBody>
          <a:bodyPr/>
          <a:lstStyle/>
          <a:p>
            <a:fld id="{D66273DA-2731-4719-B7FF-512B2F22F24F}" type="datetime1">
              <a:rPr lang="en-ZA" smtClean="0"/>
              <a:t>2015/08/23</a:t>
            </a:fld>
            <a:endParaRPr lang="en-ZA"/>
          </a:p>
        </p:txBody>
      </p:sp>
      <p:sp>
        <p:nvSpPr>
          <p:cNvPr id="5" name="Slide Number Placeholder 4"/>
          <p:cNvSpPr>
            <a:spLocks noGrp="1"/>
          </p:cNvSpPr>
          <p:nvPr>
            <p:ph type="sldNum" sz="quarter" idx="12"/>
          </p:nvPr>
        </p:nvSpPr>
        <p:spPr/>
        <p:txBody>
          <a:bodyPr/>
          <a:lstStyle/>
          <a:p>
            <a:fld id="{DCEF570E-4208-4F73-AD8D-D621905E56AD}" type="slidenum">
              <a:rPr lang="en-ZA" smtClean="0"/>
              <a:t>15</a:t>
            </a:fld>
            <a:endParaRPr lang="en-ZA"/>
          </a:p>
        </p:txBody>
      </p:sp>
    </p:spTree>
    <p:extLst>
      <p:ext uri="{BB962C8B-B14F-4D97-AF65-F5344CB8AC3E}">
        <p14:creationId xmlns:p14="http://schemas.microsoft.com/office/powerpoint/2010/main" val="2049238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ZA" dirty="0" smtClean="0"/>
              <a:t>Theology for YM</a:t>
            </a:r>
            <a:endParaRPr lang="en-ZA"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r>
              <a:rPr lang="en-ZA" dirty="0" smtClean="0"/>
              <a:t>We should not introduce a one sided and cheap gospel and theology to youth</a:t>
            </a:r>
          </a:p>
          <a:p>
            <a:r>
              <a:rPr lang="en-ZA" dirty="0" smtClean="0"/>
              <a:t>A theology of the cross that challenges and ask offerings, that endures suffering,  service and  even death </a:t>
            </a:r>
          </a:p>
          <a:p>
            <a:r>
              <a:rPr lang="en-ZA" dirty="0" smtClean="0"/>
              <a:t>As well as a theology of resurrection and victory – new life</a:t>
            </a:r>
          </a:p>
          <a:p>
            <a:r>
              <a:rPr lang="en-ZA" dirty="0" smtClean="0"/>
              <a:t>We should keep the Cross and the Resurrection together as the one does not have significance without the other. </a:t>
            </a:r>
          </a:p>
          <a:p>
            <a:r>
              <a:rPr lang="en-ZA" dirty="0" smtClean="0"/>
              <a:t>Not a God that are interested in certain generations more than the other- but a God that send Her Son to die for the world demonstrating Her love for all- </a:t>
            </a:r>
          </a:p>
          <a:p>
            <a:r>
              <a:rPr lang="en-ZA" dirty="0" smtClean="0"/>
              <a:t>The fact that adult sometimes make the church their playground does not mean Youth are out of God’s sight and grace – the church is not God but could be used by God </a:t>
            </a:r>
            <a:endParaRPr lang="en-ZA" dirty="0"/>
          </a:p>
        </p:txBody>
      </p:sp>
      <p:sp>
        <p:nvSpPr>
          <p:cNvPr id="4" name="Date Placeholder 3"/>
          <p:cNvSpPr>
            <a:spLocks noGrp="1"/>
          </p:cNvSpPr>
          <p:nvPr>
            <p:ph type="dt" sz="half" idx="10"/>
          </p:nvPr>
        </p:nvSpPr>
        <p:spPr/>
        <p:txBody>
          <a:bodyPr/>
          <a:lstStyle/>
          <a:p>
            <a:fld id="{E9A28B2A-A800-4ED0-9C82-440EC6C08D7F}" type="datetime1">
              <a:rPr lang="en-ZA" smtClean="0"/>
              <a:t>2015/08/23</a:t>
            </a:fld>
            <a:endParaRPr lang="en-ZA"/>
          </a:p>
        </p:txBody>
      </p:sp>
      <p:sp>
        <p:nvSpPr>
          <p:cNvPr id="5" name="Slide Number Placeholder 4"/>
          <p:cNvSpPr>
            <a:spLocks noGrp="1"/>
          </p:cNvSpPr>
          <p:nvPr>
            <p:ph type="sldNum" sz="quarter" idx="12"/>
          </p:nvPr>
        </p:nvSpPr>
        <p:spPr/>
        <p:txBody>
          <a:bodyPr/>
          <a:lstStyle/>
          <a:p>
            <a:fld id="{DCEF570E-4208-4F73-AD8D-D621905E56AD}" type="slidenum">
              <a:rPr lang="en-ZA" smtClean="0"/>
              <a:t>16</a:t>
            </a:fld>
            <a:endParaRPr lang="en-ZA"/>
          </a:p>
        </p:txBody>
      </p:sp>
    </p:spTree>
    <p:extLst>
      <p:ext uri="{BB962C8B-B14F-4D97-AF65-F5344CB8AC3E}">
        <p14:creationId xmlns:p14="http://schemas.microsoft.com/office/powerpoint/2010/main" val="287745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ZA" dirty="0" smtClean="0"/>
              <a:t>Theology of YM  </a:t>
            </a:r>
            <a:endParaRPr lang="en-ZA"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en-ZA" dirty="0" smtClean="0"/>
              <a:t>YM is not a means to an end to save our church but should empower and unlock the potential of youth as agents of change </a:t>
            </a:r>
          </a:p>
          <a:p>
            <a:r>
              <a:rPr lang="en-ZA" dirty="0" smtClean="0"/>
              <a:t>Recognise them as active and meaningful participants  in their own destiny and that of the world </a:t>
            </a:r>
          </a:p>
          <a:p>
            <a:r>
              <a:rPr lang="en-ZA" dirty="0" smtClean="0"/>
              <a:t>YM should not trap youth but set them free to serve God in the wider world </a:t>
            </a:r>
          </a:p>
          <a:p>
            <a:r>
              <a:rPr lang="en-ZA" dirty="0" smtClean="0"/>
              <a:t>YM is not in the cloning business to make copies of people but to introduce and demonstrate to Youth the Transforming power of the Holy Spirit that creates and embrace  diversity</a:t>
            </a:r>
          </a:p>
          <a:p>
            <a:pPr marL="0" indent="0">
              <a:buNone/>
            </a:pPr>
            <a:r>
              <a:rPr lang="en-ZA" dirty="0" smtClean="0"/>
              <a:t> </a:t>
            </a:r>
            <a:endParaRPr lang="en-ZA" dirty="0"/>
          </a:p>
          <a:p>
            <a:pPr marL="0" indent="0">
              <a:buNone/>
            </a:pPr>
            <a:endParaRPr lang="en-ZA" dirty="0"/>
          </a:p>
        </p:txBody>
      </p:sp>
      <p:sp>
        <p:nvSpPr>
          <p:cNvPr id="4" name="Date Placeholder 3"/>
          <p:cNvSpPr>
            <a:spLocks noGrp="1"/>
          </p:cNvSpPr>
          <p:nvPr>
            <p:ph type="dt" sz="half" idx="10"/>
          </p:nvPr>
        </p:nvSpPr>
        <p:spPr/>
        <p:txBody>
          <a:bodyPr/>
          <a:lstStyle/>
          <a:p>
            <a:fld id="{1422B613-A00E-4F8C-80EB-C4C9799A7293}" type="datetime1">
              <a:rPr lang="en-ZA" smtClean="0"/>
              <a:t>2015/08/23</a:t>
            </a:fld>
            <a:endParaRPr lang="en-ZA"/>
          </a:p>
        </p:txBody>
      </p:sp>
      <p:sp>
        <p:nvSpPr>
          <p:cNvPr id="5" name="Slide Number Placeholder 4"/>
          <p:cNvSpPr>
            <a:spLocks noGrp="1"/>
          </p:cNvSpPr>
          <p:nvPr>
            <p:ph type="sldNum" sz="quarter" idx="12"/>
          </p:nvPr>
        </p:nvSpPr>
        <p:spPr/>
        <p:txBody>
          <a:bodyPr/>
          <a:lstStyle/>
          <a:p>
            <a:fld id="{DCEF570E-4208-4F73-AD8D-D621905E56AD}" type="slidenum">
              <a:rPr lang="en-ZA" smtClean="0"/>
              <a:t>17</a:t>
            </a:fld>
            <a:endParaRPr lang="en-ZA"/>
          </a:p>
        </p:txBody>
      </p:sp>
    </p:spTree>
    <p:extLst>
      <p:ext uri="{BB962C8B-B14F-4D97-AF65-F5344CB8AC3E}">
        <p14:creationId xmlns:p14="http://schemas.microsoft.com/office/powerpoint/2010/main" val="910822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ZA" dirty="0" smtClean="0"/>
              <a:t>Theology of YM</a:t>
            </a:r>
            <a:endParaRPr lang="en-ZA"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en-ZA" sz="3400" dirty="0"/>
              <a:t>YM that is driven by fear try survive on tricks and fashion and is not Word – driven nor focus </a:t>
            </a:r>
            <a:r>
              <a:rPr lang="en-ZA" sz="3400" dirty="0" smtClean="0"/>
              <a:t>on </a:t>
            </a:r>
            <a:r>
              <a:rPr lang="en-ZA" sz="3400" dirty="0"/>
              <a:t>the </a:t>
            </a:r>
            <a:r>
              <a:rPr lang="en-ZA" sz="3400" dirty="0" smtClean="0"/>
              <a:t>work </a:t>
            </a:r>
            <a:r>
              <a:rPr lang="en-ZA" sz="3400" dirty="0"/>
              <a:t>of the Holy spirit </a:t>
            </a:r>
            <a:r>
              <a:rPr lang="en-ZA" sz="3400" dirty="0" smtClean="0"/>
              <a:t>- </a:t>
            </a:r>
            <a:endParaRPr lang="en-ZA" sz="3400" dirty="0"/>
          </a:p>
          <a:p>
            <a:r>
              <a:rPr lang="en-ZA" sz="3400" dirty="0"/>
              <a:t>YM that is driven by love are willing to walk the extra mile, to overcome disappointments, to wash feet, to reconsider and most of all confess all the </a:t>
            </a:r>
            <a:r>
              <a:rPr lang="en-ZA" sz="3400" dirty="0" smtClean="0"/>
              <a:t>times </a:t>
            </a:r>
            <a:r>
              <a:rPr lang="en-ZA" sz="3400" dirty="0"/>
              <a:t>we are merely vessels of clay in service of God’s Kingdom</a:t>
            </a:r>
          </a:p>
          <a:p>
            <a:endParaRPr lang="en-ZA" dirty="0"/>
          </a:p>
        </p:txBody>
      </p:sp>
      <p:sp>
        <p:nvSpPr>
          <p:cNvPr id="4" name="Date Placeholder 3"/>
          <p:cNvSpPr>
            <a:spLocks noGrp="1"/>
          </p:cNvSpPr>
          <p:nvPr>
            <p:ph type="dt" sz="half" idx="10"/>
          </p:nvPr>
        </p:nvSpPr>
        <p:spPr/>
        <p:txBody>
          <a:bodyPr/>
          <a:lstStyle/>
          <a:p>
            <a:fld id="{8E5A162B-5BDE-4905-B1B1-23B5E2B6AFCB}" type="datetime1">
              <a:rPr lang="en-ZA" smtClean="0"/>
              <a:t>2015/08/23</a:t>
            </a:fld>
            <a:endParaRPr lang="en-ZA"/>
          </a:p>
        </p:txBody>
      </p:sp>
      <p:sp>
        <p:nvSpPr>
          <p:cNvPr id="5" name="Slide Number Placeholder 4"/>
          <p:cNvSpPr>
            <a:spLocks noGrp="1"/>
          </p:cNvSpPr>
          <p:nvPr>
            <p:ph type="sldNum" sz="quarter" idx="12"/>
          </p:nvPr>
        </p:nvSpPr>
        <p:spPr/>
        <p:txBody>
          <a:bodyPr/>
          <a:lstStyle/>
          <a:p>
            <a:fld id="{DCEF570E-4208-4F73-AD8D-D621905E56AD}" type="slidenum">
              <a:rPr lang="en-ZA" smtClean="0"/>
              <a:t>18</a:t>
            </a:fld>
            <a:endParaRPr lang="en-ZA"/>
          </a:p>
        </p:txBody>
      </p:sp>
    </p:spTree>
    <p:extLst>
      <p:ext uri="{BB962C8B-B14F-4D97-AF65-F5344CB8AC3E}">
        <p14:creationId xmlns:p14="http://schemas.microsoft.com/office/powerpoint/2010/main" val="3244297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ZA" dirty="0"/>
              <a:t>Theology of YM</a:t>
            </a:r>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r>
              <a:rPr lang="en-ZA" dirty="0"/>
              <a:t>Any ministry  exist  because God mandate the church in various forms to participate in Her </a:t>
            </a:r>
            <a:r>
              <a:rPr lang="en-ZA" dirty="0" smtClean="0"/>
              <a:t>on-going </a:t>
            </a:r>
            <a:r>
              <a:rPr lang="en-ZA" dirty="0"/>
              <a:t>mission in the </a:t>
            </a:r>
            <a:r>
              <a:rPr lang="en-ZA" dirty="0" smtClean="0"/>
              <a:t>world-</a:t>
            </a:r>
          </a:p>
          <a:p>
            <a:r>
              <a:rPr lang="en-ZA" dirty="0" smtClean="0"/>
              <a:t>There </a:t>
            </a:r>
            <a:r>
              <a:rPr lang="en-ZA" dirty="0"/>
              <a:t>is not a church  without God’s </a:t>
            </a:r>
            <a:r>
              <a:rPr lang="en-ZA" dirty="0" smtClean="0"/>
              <a:t>mission</a:t>
            </a:r>
          </a:p>
          <a:p>
            <a:r>
              <a:rPr lang="en-ZA" dirty="0" smtClean="0"/>
              <a:t>Gods </a:t>
            </a:r>
            <a:r>
              <a:rPr lang="en-ZA" dirty="0"/>
              <a:t>mission make </a:t>
            </a:r>
            <a:r>
              <a:rPr lang="en-ZA" dirty="0" smtClean="0"/>
              <a:t>the existence </a:t>
            </a:r>
            <a:r>
              <a:rPr lang="en-ZA" dirty="0"/>
              <a:t>of church possible not the other way around </a:t>
            </a:r>
            <a:endParaRPr lang="en-ZA" dirty="0" smtClean="0"/>
          </a:p>
          <a:p>
            <a:r>
              <a:rPr lang="en-ZA" dirty="0" smtClean="0"/>
              <a:t>That </a:t>
            </a:r>
            <a:r>
              <a:rPr lang="en-ZA" dirty="0"/>
              <a:t>should </a:t>
            </a:r>
            <a:r>
              <a:rPr lang="en-ZA"/>
              <a:t>centres </a:t>
            </a:r>
            <a:r>
              <a:rPr lang="en-ZA" smtClean="0"/>
              <a:t>Youth ministry </a:t>
            </a:r>
            <a:r>
              <a:rPr lang="en-ZA" dirty="0"/>
              <a:t>in God’s </a:t>
            </a:r>
            <a:r>
              <a:rPr lang="en-ZA" dirty="0" smtClean="0"/>
              <a:t>mission</a:t>
            </a:r>
            <a:endParaRPr lang="en-ZA" dirty="0"/>
          </a:p>
          <a:p>
            <a:r>
              <a:rPr lang="en-ZA" dirty="0"/>
              <a:t>There is no church work only working for God </a:t>
            </a:r>
          </a:p>
          <a:p>
            <a:r>
              <a:rPr lang="en-ZA" dirty="0"/>
              <a:t>There is a Mission therefore there is a church </a:t>
            </a:r>
          </a:p>
          <a:p>
            <a:endParaRPr lang="en-ZA" dirty="0"/>
          </a:p>
        </p:txBody>
      </p:sp>
      <p:sp>
        <p:nvSpPr>
          <p:cNvPr id="4" name="Date Placeholder 3"/>
          <p:cNvSpPr>
            <a:spLocks noGrp="1"/>
          </p:cNvSpPr>
          <p:nvPr>
            <p:ph type="dt" sz="half" idx="10"/>
          </p:nvPr>
        </p:nvSpPr>
        <p:spPr/>
        <p:txBody>
          <a:bodyPr/>
          <a:lstStyle/>
          <a:p>
            <a:fld id="{822AC6A2-5C56-48DC-9B00-2E48F577B161}" type="datetime1">
              <a:rPr lang="en-ZA" smtClean="0"/>
              <a:t>2015/08/23</a:t>
            </a:fld>
            <a:endParaRPr lang="en-ZA"/>
          </a:p>
        </p:txBody>
      </p:sp>
      <p:sp>
        <p:nvSpPr>
          <p:cNvPr id="5" name="Slide Number Placeholder 4"/>
          <p:cNvSpPr>
            <a:spLocks noGrp="1"/>
          </p:cNvSpPr>
          <p:nvPr>
            <p:ph type="sldNum" sz="quarter" idx="12"/>
          </p:nvPr>
        </p:nvSpPr>
        <p:spPr/>
        <p:txBody>
          <a:bodyPr/>
          <a:lstStyle/>
          <a:p>
            <a:fld id="{DCEF570E-4208-4F73-AD8D-D621905E56AD}" type="slidenum">
              <a:rPr lang="en-ZA" smtClean="0"/>
              <a:t>19</a:t>
            </a:fld>
            <a:endParaRPr lang="en-ZA"/>
          </a:p>
        </p:txBody>
      </p:sp>
    </p:spTree>
    <p:extLst>
      <p:ext uri="{BB962C8B-B14F-4D97-AF65-F5344CB8AC3E}">
        <p14:creationId xmlns:p14="http://schemas.microsoft.com/office/powerpoint/2010/main" val="2057513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ZA" dirty="0" smtClean="0"/>
              <a:t>Why do I want to step back</a:t>
            </a:r>
            <a:endParaRPr lang="en-ZA" dirty="0"/>
          </a:p>
        </p:txBody>
      </p:sp>
      <p:sp>
        <p:nvSpPr>
          <p:cNvPr id="5" name="Content Placeholder 4"/>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r>
              <a:rPr lang="en-ZA" dirty="0" smtClean="0"/>
              <a:t>In YM we tend to do things for,  to and occasionally with Youth without critically asking:</a:t>
            </a:r>
          </a:p>
          <a:p>
            <a:r>
              <a:rPr lang="en-ZA" dirty="0"/>
              <a:t>W</a:t>
            </a:r>
            <a:r>
              <a:rPr lang="en-ZA" dirty="0" smtClean="0"/>
              <a:t>ho are young people to God </a:t>
            </a:r>
          </a:p>
          <a:p>
            <a:r>
              <a:rPr lang="en-ZA" dirty="0"/>
              <a:t>W</a:t>
            </a:r>
            <a:r>
              <a:rPr lang="en-ZA" dirty="0" smtClean="0"/>
              <a:t>ho are young people  to us </a:t>
            </a:r>
          </a:p>
          <a:p>
            <a:r>
              <a:rPr lang="en-ZA" dirty="0"/>
              <a:t>W</a:t>
            </a:r>
            <a:r>
              <a:rPr lang="en-ZA" dirty="0" smtClean="0"/>
              <a:t>ho are young people  in their own right</a:t>
            </a:r>
          </a:p>
          <a:p>
            <a:r>
              <a:rPr lang="en-ZA" dirty="0" smtClean="0"/>
              <a:t>There is a strong or direct relation between </a:t>
            </a:r>
            <a:r>
              <a:rPr lang="en-ZA" b="1" dirty="0" smtClean="0"/>
              <a:t>how we ministe</a:t>
            </a:r>
            <a:r>
              <a:rPr lang="en-ZA" dirty="0" smtClean="0"/>
              <a:t>r to and with youth and </a:t>
            </a:r>
            <a:r>
              <a:rPr lang="en-ZA" b="1" dirty="0" smtClean="0"/>
              <a:t>how we viewed</a:t>
            </a:r>
            <a:r>
              <a:rPr lang="en-ZA" dirty="0" smtClean="0"/>
              <a:t>, receive, perceive and  appreciate them</a:t>
            </a:r>
          </a:p>
          <a:p>
            <a:r>
              <a:rPr lang="en-ZA" dirty="0" smtClean="0"/>
              <a:t>YM is mostly marked by </a:t>
            </a:r>
            <a:r>
              <a:rPr lang="en-ZA" b="1" dirty="0" smtClean="0"/>
              <a:t>action </a:t>
            </a:r>
            <a:r>
              <a:rPr lang="en-ZA" dirty="0" smtClean="0"/>
              <a:t>with little to no </a:t>
            </a:r>
            <a:r>
              <a:rPr lang="en-ZA" b="1" dirty="0" smtClean="0"/>
              <a:t>reflection</a:t>
            </a:r>
            <a:r>
              <a:rPr lang="en-ZA" dirty="0" smtClean="0"/>
              <a:t>  - which means that much go into the </a:t>
            </a:r>
            <a:r>
              <a:rPr lang="en-ZA" b="1" dirty="0" smtClean="0"/>
              <a:t>WHAT </a:t>
            </a:r>
            <a:r>
              <a:rPr lang="en-ZA" dirty="0" smtClean="0"/>
              <a:t>of YM and little into the </a:t>
            </a:r>
            <a:r>
              <a:rPr lang="en-ZA" b="1" dirty="0" smtClean="0"/>
              <a:t>WHO and WHY </a:t>
            </a:r>
            <a:r>
              <a:rPr lang="en-ZA" dirty="0" smtClean="0"/>
              <a:t>of YM </a:t>
            </a:r>
            <a:endParaRPr lang="en-ZA" dirty="0"/>
          </a:p>
        </p:txBody>
      </p:sp>
      <p:sp>
        <p:nvSpPr>
          <p:cNvPr id="2" name="Date Placeholder 1"/>
          <p:cNvSpPr>
            <a:spLocks noGrp="1"/>
          </p:cNvSpPr>
          <p:nvPr>
            <p:ph type="dt" sz="half" idx="10"/>
          </p:nvPr>
        </p:nvSpPr>
        <p:spPr/>
        <p:txBody>
          <a:bodyPr/>
          <a:lstStyle/>
          <a:p>
            <a:fld id="{C1DEB280-1659-47A8-B8FE-D08EA6174930}" type="datetime1">
              <a:rPr lang="en-ZA" smtClean="0"/>
              <a:t>2015/08/23</a:t>
            </a:fld>
            <a:endParaRPr lang="en-ZA"/>
          </a:p>
        </p:txBody>
      </p:sp>
      <p:sp>
        <p:nvSpPr>
          <p:cNvPr id="3" name="Slide Number Placeholder 2"/>
          <p:cNvSpPr>
            <a:spLocks noGrp="1"/>
          </p:cNvSpPr>
          <p:nvPr>
            <p:ph type="sldNum" sz="quarter" idx="12"/>
          </p:nvPr>
        </p:nvSpPr>
        <p:spPr/>
        <p:txBody>
          <a:bodyPr/>
          <a:lstStyle/>
          <a:p>
            <a:fld id="{DCEF570E-4208-4F73-AD8D-D621905E56AD}" type="slidenum">
              <a:rPr lang="en-ZA" smtClean="0"/>
              <a:t>2</a:t>
            </a:fld>
            <a:endParaRPr lang="en-ZA"/>
          </a:p>
        </p:txBody>
      </p:sp>
    </p:spTree>
    <p:extLst>
      <p:ext uri="{BB962C8B-B14F-4D97-AF65-F5344CB8AC3E}">
        <p14:creationId xmlns:p14="http://schemas.microsoft.com/office/powerpoint/2010/main" val="1253146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ZA" dirty="0" smtClean="0"/>
              <a:t>Who are Youth? Economic</a:t>
            </a:r>
            <a:endParaRPr lang="en-ZA" dirty="0"/>
          </a:p>
        </p:txBody>
      </p:sp>
      <p:sp>
        <p:nvSpPr>
          <p:cNvPr id="5" name="Content Placeholder 4"/>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r>
              <a:rPr lang="en-ZA" dirty="0" smtClean="0"/>
              <a:t>Youth ( the idea) has been created mainly by the </a:t>
            </a:r>
            <a:r>
              <a:rPr lang="en-ZA" b="1" dirty="0" smtClean="0"/>
              <a:t>Industrial revolution</a:t>
            </a:r>
            <a:r>
              <a:rPr lang="en-ZA" dirty="0" smtClean="0"/>
              <a:t>- Isolated from adults- schools – youth culture- setting the trend- materialism- way of living, trend setters – the logic of the market assist and create the space for them they became force in (capitalism)  etc.  </a:t>
            </a:r>
          </a:p>
          <a:p>
            <a:r>
              <a:rPr lang="en-ZA" dirty="0" smtClean="0"/>
              <a:t>Economic  forces  tap into the energy, creativity ,naivety of Youth</a:t>
            </a:r>
          </a:p>
          <a:p>
            <a:r>
              <a:rPr lang="en-ZA" dirty="0"/>
              <a:t>D</a:t>
            </a:r>
            <a:r>
              <a:rPr lang="en-ZA" dirty="0" smtClean="0"/>
              <a:t>rain , Misuse, Teach ,Commodity  and </a:t>
            </a:r>
            <a:r>
              <a:rPr lang="en-ZA" dirty="0"/>
              <a:t>,  marginalise </a:t>
            </a:r>
            <a:r>
              <a:rPr lang="en-ZA" dirty="0" smtClean="0"/>
              <a:t>them unemployment exclusion – logic of the market- </a:t>
            </a:r>
          </a:p>
          <a:p>
            <a:r>
              <a:rPr lang="en-ZA" dirty="0" smtClean="0"/>
              <a:t>Moving from one phase to another problematic – process that facilitate that not available</a:t>
            </a:r>
          </a:p>
          <a:p>
            <a:r>
              <a:rPr lang="en-ZA" dirty="0" smtClean="0"/>
              <a:t>Youth could be viewed as the most marginalise in all sphere if life- economic, political, and religion</a:t>
            </a:r>
          </a:p>
          <a:p>
            <a:r>
              <a:rPr lang="en-ZA" dirty="0" smtClean="0"/>
              <a:t> They became dangerous rulers from the margins  </a:t>
            </a:r>
          </a:p>
          <a:p>
            <a:r>
              <a:rPr lang="en-ZA" dirty="0" smtClean="0"/>
              <a:t>Youth always seems to pay the bitter price for the world adults created-Experience in Israel- Apartheid- Ecology  - </a:t>
            </a:r>
          </a:p>
          <a:p>
            <a:r>
              <a:rPr lang="en-ZA" dirty="0" err="1" smtClean="0"/>
              <a:t>Botman’s</a:t>
            </a:r>
            <a:r>
              <a:rPr lang="en-ZA" dirty="0" smtClean="0"/>
              <a:t> vision- we must create better world for the next generation</a:t>
            </a:r>
          </a:p>
          <a:p>
            <a:pPr marL="0" indent="0">
              <a:buNone/>
            </a:pPr>
            <a:endParaRPr lang="en-ZA" dirty="0" smtClean="0"/>
          </a:p>
        </p:txBody>
      </p:sp>
      <p:sp>
        <p:nvSpPr>
          <p:cNvPr id="2" name="Date Placeholder 1"/>
          <p:cNvSpPr>
            <a:spLocks noGrp="1"/>
          </p:cNvSpPr>
          <p:nvPr>
            <p:ph type="dt" sz="half" idx="10"/>
          </p:nvPr>
        </p:nvSpPr>
        <p:spPr/>
        <p:txBody>
          <a:bodyPr/>
          <a:lstStyle/>
          <a:p>
            <a:fld id="{BFBE8954-E086-4851-8F73-66B15D1F7DE3}" type="datetime1">
              <a:rPr lang="en-ZA" smtClean="0"/>
              <a:t>2015/08/23</a:t>
            </a:fld>
            <a:endParaRPr lang="en-ZA"/>
          </a:p>
        </p:txBody>
      </p:sp>
      <p:sp>
        <p:nvSpPr>
          <p:cNvPr id="3" name="Slide Number Placeholder 2"/>
          <p:cNvSpPr>
            <a:spLocks noGrp="1"/>
          </p:cNvSpPr>
          <p:nvPr>
            <p:ph type="sldNum" sz="quarter" idx="12"/>
          </p:nvPr>
        </p:nvSpPr>
        <p:spPr/>
        <p:txBody>
          <a:bodyPr/>
          <a:lstStyle/>
          <a:p>
            <a:fld id="{DCEF570E-4208-4F73-AD8D-D621905E56AD}" type="slidenum">
              <a:rPr lang="en-ZA" smtClean="0"/>
              <a:t>3</a:t>
            </a:fld>
            <a:endParaRPr lang="en-ZA"/>
          </a:p>
        </p:txBody>
      </p:sp>
    </p:spTree>
    <p:extLst>
      <p:ext uri="{BB962C8B-B14F-4D97-AF65-F5344CB8AC3E}">
        <p14:creationId xmlns:p14="http://schemas.microsoft.com/office/powerpoint/2010/main" val="1859551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ZA" dirty="0"/>
              <a:t>Psychology perspective</a:t>
            </a: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indent="0">
              <a:buNone/>
            </a:pPr>
            <a:r>
              <a:rPr lang="en-ZA" b="1" dirty="0"/>
              <a:t>Social category from Psychological </a:t>
            </a:r>
            <a:r>
              <a:rPr lang="en-ZA" dirty="0"/>
              <a:t>– adolescence- developmental stages- lot of action and tension- </a:t>
            </a:r>
            <a:endParaRPr lang="en-ZA" dirty="0" smtClean="0"/>
          </a:p>
          <a:p>
            <a:r>
              <a:rPr lang="en-ZA" dirty="0"/>
              <a:t>T</a:t>
            </a:r>
            <a:r>
              <a:rPr lang="en-ZA" dirty="0" smtClean="0"/>
              <a:t>wo </a:t>
            </a:r>
            <a:r>
              <a:rPr lang="en-ZA" dirty="0"/>
              <a:t>opposite task and finding </a:t>
            </a:r>
            <a:r>
              <a:rPr lang="en-ZA" dirty="0" smtClean="0"/>
              <a:t>equilibrium – to get a grip </a:t>
            </a:r>
          </a:p>
          <a:p>
            <a:r>
              <a:rPr lang="en-ZA" dirty="0"/>
              <a:t>Tend to also very negative description of phase- “storm &amp; </a:t>
            </a:r>
            <a:r>
              <a:rPr lang="en-ZA" dirty="0" err="1"/>
              <a:t>drang</a:t>
            </a:r>
            <a:r>
              <a:rPr lang="en-ZA" dirty="0"/>
              <a:t> </a:t>
            </a:r>
            <a:r>
              <a:rPr lang="en-ZA" dirty="0" err="1"/>
              <a:t>jare</a:t>
            </a:r>
            <a:r>
              <a:rPr lang="en-ZA" dirty="0"/>
              <a:t>”- </a:t>
            </a:r>
            <a:r>
              <a:rPr lang="en-ZA" dirty="0" smtClean="0"/>
              <a:t>Narcissism </a:t>
            </a:r>
          </a:p>
          <a:p>
            <a:r>
              <a:rPr lang="en-ZA" dirty="0"/>
              <a:t>F</a:t>
            </a:r>
            <a:r>
              <a:rPr lang="en-ZA" dirty="0" smtClean="0"/>
              <a:t>undamental </a:t>
            </a:r>
            <a:r>
              <a:rPr lang="en-ZA" dirty="0"/>
              <a:t>Question who am I – where do I fit? </a:t>
            </a:r>
            <a:endParaRPr lang="en-ZA" dirty="0" smtClean="0"/>
          </a:p>
          <a:p>
            <a:r>
              <a:rPr lang="en-ZA" dirty="0" smtClean="0"/>
              <a:t> </a:t>
            </a:r>
            <a:r>
              <a:rPr lang="en-ZA" dirty="0"/>
              <a:t>Individual  that is formed in a collective – belong to myself and to others at the same time </a:t>
            </a:r>
            <a:r>
              <a:rPr lang="en-ZA" dirty="0" smtClean="0"/>
              <a:t>–</a:t>
            </a:r>
          </a:p>
          <a:p>
            <a:endParaRPr lang="en-ZA" dirty="0"/>
          </a:p>
        </p:txBody>
      </p:sp>
      <p:sp>
        <p:nvSpPr>
          <p:cNvPr id="4" name="Date Placeholder 3"/>
          <p:cNvSpPr>
            <a:spLocks noGrp="1"/>
          </p:cNvSpPr>
          <p:nvPr>
            <p:ph type="dt" sz="half" idx="10"/>
          </p:nvPr>
        </p:nvSpPr>
        <p:spPr/>
        <p:txBody>
          <a:bodyPr/>
          <a:lstStyle/>
          <a:p>
            <a:fld id="{491A26D4-72EA-4713-BBF0-83D87C30719C}" type="datetime1">
              <a:rPr lang="en-ZA" smtClean="0"/>
              <a:t>2015/08/23</a:t>
            </a:fld>
            <a:endParaRPr lang="en-ZA"/>
          </a:p>
        </p:txBody>
      </p:sp>
      <p:sp>
        <p:nvSpPr>
          <p:cNvPr id="5" name="Slide Number Placeholder 4"/>
          <p:cNvSpPr>
            <a:spLocks noGrp="1"/>
          </p:cNvSpPr>
          <p:nvPr>
            <p:ph type="sldNum" sz="quarter" idx="12"/>
          </p:nvPr>
        </p:nvSpPr>
        <p:spPr/>
        <p:txBody>
          <a:bodyPr/>
          <a:lstStyle/>
          <a:p>
            <a:fld id="{DCEF570E-4208-4F73-AD8D-D621905E56AD}" type="slidenum">
              <a:rPr lang="en-ZA" smtClean="0"/>
              <a:t>4</a:t>
            </a:fld>
            <a:endParaRPr lang="en-ZA"/>
          </a:p>
        </p:txBody>
      </p:sp>
    </p:spTree>
    <p:extLst>
      <p:ext uri="{BB962C8B-B14F-4D97-AF65-F5344CB8AC3E}">
        <p14:creationId xmlns:p14="http://schemas.microsoft.com/office/powerpoint/2010/main" val="242702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ZA" dirty="0"/>
              <a:t>Psychology perspective</a:t>
            </a: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en-ZA" dirty="0"/>
              <a:t>Who am I is also a spiritual question- </a:t>
            </a:r>
          </a:p>
          <a:p>
            <a:r>
              <a:rPr lang="en-ZA" dirty="0"/>
              <a:t>I</a:t>
            </a:r>
            <a:r>
              <a:rPr lang="en-ZA" dirty="0" smtClean="0"/>
              <a:t>t </a:t>
            </a:r>
            <a:r>
              <a:rPr lang="en-ZA" dirty="0"/>
              <a:t>could be directly related to Who created me </a:t>
            </a:r>
            <a:r>
              <a:rPr lang="en-ZA" dirty="0" smtClean="0"/>
              <a:t>–</a:t>
            </a:r>
          </a:p>
          <a:p>
            <a:r>
              <a:rPr lang="en-ZA" dirty="0" smtClean="0"/>
              <a:t> </a:t>
            </a:r>
            <a:r>
              <a:rPr lang="en-ZA" dirty="0"/>
              <a:t>I am because  God is – in my seeking for my self I am seeking for God as well – </a:t>
            </a:r>
            <a:endParaRPr lang="en-ZA" dirty="0" smtClean="0"/>
          </a:p>
          <a:p>
            <a:r>
              <a:rPr lang="en-ZA" dirty="0" smtClean="0"/>
              <a:t>Do </a:t>
            </a:r>
            <a:r>
              <a:rPr lang="en-ZA" dirty="0"/>
              <a:t>we reckon with that in YM without Moralising it – how do we help youth to relate their questions about life to the giver of Life </a:t>
            </a:r>
            <a:r>
              <a:rPr lang="en-ZA" dirty="0" smtClean="0"/>
              <a:t>–</a:t>
            </a:r>
          </a:p>
          <a:p>
            <a:r>
              <a:rPr lang="en-ZA" dirty="0" smtClean="0"/>
              <a:t> </a:t>
            </a:r>
            <a:r>
              <a:rPr lang="en-ZA" dirty="0"/>
              <a:t>Practical theology is no longer only about church life but life in it messiness and abundance </a:t>
            </a:r>
            <a:r>
              <a:rPr lang="en-ZA" dirty="0" smtClean="0"/>
              <a:t> </a:t>
            </a:r>
            <a:r>
              <a:rPr lang="en-ZA" dirty="0"/>
              <a:t>at the same time- </a:t>
            </a:r>
            <a:endParaRPr lang="en-ZA" dirty="0" smtClean="0"/>
          </a:p>
          <a:p>
            <a:r>
              <a:rPr lang="en-ZA" dirty="0" smtClean="0"/>
              <a:t>working </a:t>
            </a:r>
            <a:r>
              <a:rPr lang="en-ZA" dirty="0"/>
              <a:t>between amidst these tensions </a:t>
            </a:r>
          </a:p>
          <a:p>
            <a:endParaRPr lang="en-ZA" dirty="0"/>
          </a:p>
        </p:txBody>
      </p:sp>
      <p:sp>
        <p:nvSpPr>
          <p:cNvPr id="5" name="Date Placeholder 4"/>
          <p:cNvSpPr>
            <a:spLocks noGrp="1"/>
          </p:cNvSpPr>
          <p:nvPr>
            <p:ph type="dt" sz="half" idx="10"/>
          </p:nvPr>
        </p:nvSpPr>
        <p:spPr/>
        <p:txBody>
          <a:bodyPr/>
          <a:lstStyle/>
          <a:p>
            <a:fld id="{21590B07-CD99-4BF0-B51D-5E82BA1479F4}" type="datetime1">
              <a:rPr lang="en-ZA" smtClean="0"/>
              <a:t>2015/08/23</a:t>
            </a:fld>
            <a:endParaRPr lang="en-ZA"/>
          </a:p>
        </p:txBody>
      </p:sp>
      <p:sp>
        <p:nvSpPr>
          <p:cNvPr id="6" name="Slide Number Placeholder 5"/>
          <p:cNvSpPr>
            <a:spLocks noGrp="1"/>
          </p:cNvSpPr>
          <p:nvPr>
            <p:ph type="sldNum" sz="quarter" idx="12"/>
          </p:nvPr>
        </p:nvSpPr>
        <p:spPr/>
        <p:txBody>
          <a:bodyPr/>
          <a:lstStyle/>
          <a:p>
            <a:fld id="{DCEF570E-4208-4F73-AD8D-D621905E56AD}" type="slidenum">
              <a:rPr lang="en-ZA" smtClean="0"/>
              <a:t>5</a:t>
            </a:fld>
            <a:endParaRPr lang="en-ZA"/>
          </a:p>
        </p:txBody>
      </p:sp>
    </p:spTree>
    <p:extLst>
      <p:ext uri="{BB962C8B-B14F-4D97-AF65-F5344CB8AC3E}">
        <p14:creationId xmlns:p14="http://schemas.microsoft.com/office/powerpoint/2010/main" val="3329450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ZA" dirty="0" smtClean="0"/>
              <a:t>Sociological perspective</a:t>
            </a:r>
            <a:endParaRPr lang="en-ZA"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r>
              <a:rPr lang="en-ZA" dirty="0" smtClean="0"/>
              <a:t>Mix feelings- potential- creative- but dangerous- therefore we fear them-</a:t>
            </a:r>
          </a:p>
          <a:p>
            <a:r>
              <a:rPr lang="en-ZA" dirty="0" smtClean="0"/>
              <a:t>Force we don’t know what to expect from next- SA they are high numbers-force to reckon with </a:t>
            </a:r>
          </a:p>
          <a:p>
            <a:r>
              <a:rPr lang="en-ZA" dirty="0" smtClean="0"/>
              <a:t>They demonstrate/ mirror </a:t>
            </a:r>
            <a:r>
              <a:rPr lang="en-ZA" dirty="0"/>
              <a:t>who we </a:t>
            </a:r>
            <a:r>
              <a:rPr lang="en-ZA" dirty="0" smtClean="0"/>
              <a:t>are-</a:t>
            </a:r>
          </a:p>
          <a:p>
            <a:r>
              <a:rPr lang="en-ZA" dirty="0" smtClean="0"/>
              <a:t>Difficult </a:t>
            </a:r>
            <a:r>
              <a:rPr lang="en-ZA" dirty="0"/>
              <a:t>to see ourselves that way</a:t>
            </a:r>
          </a:p>
          <a:p>
            <a:r>
              <a:rPr lang="en-ZA" dirty="0" smtClean="0"/>
              <a:t>Barometer of society- point to what hat is the pressure- where is it boiling </a:t>
            </a:r>
          </a:p>
          <a:p>
            <a:r>
              <a:rPr lang="en-ZA" dirty="0" smtClean="0"/>
              <a:t>What is a society doing wrong or right </a:t>
            </a:r>
          </a:p>
          <a:p>
            <a:r>
              <a:rPr lang="en-ZA" dirty="0" smtClean="0"/>
              <a:t>Violence- criminals- unemployed masses</a:t>
            </a:r>
          </a:p>
          <a:p>
            <a:endParaRPr lang="en-ZA" dirty="0" smtClean="0"/>
          </a:p>
          <a:p>
            <a:endParaRPr lang="en-ZA" dirty="0"/>
          </a:p>
        </p:txBody>
      </p:sp>
      <p:sp>
        <p:nvSpPr>
          <p:cNvPr id="4" name="Date Placeholder 3"/>
          <p:cNvSpPr>
            <a:spLocks noGrp="1"/>
          </p:cNvSpPr>
          <p:nvPr>
            <p:ph type="dt" sz="half" idx="10"/>
          </p:nvPr>
        </p:nvSpPr>
        <p:spPr/>
        <p:txBody>
          <a:bodyPr/>
          <a:lstStyle/>
          <a:p>
            <a:fld id="{57A7C669-CC7B-4DC5-9ACE-0BA062AB5DDC}" type="datetime1">
              <a:rPr lang="en-ZA" smtClean="0"/>
              <a:t>2015/08/23</a:t>
            </a:fld>
            <a:endParaRPr lang="en-ZA"/>
          </a:p>
        </p:txBody>
      </p:sp>
      <p:sp>
        <p:nvSpPr>
          <p:cNvPr id="5" name="Slide Number Placeholder 4"/>
          <p:cNvSpPr>
            <a:spLocks noGrp="1"/>
          </p:cNvSpPr>
          <p:nvPr>
            <p:ph type="sldNum" sz="quarter" idx="12"/>
          </p:nvPr>
        </p:nvSpPr>
        <p:spPr/>
        <p:txBody>
          <a:bodyPr/>
          <a:lstStyle/>
          <a:p>
            <a:fld id="{DCEF570E-4208-4F73-AD8D-D621905E56AD}" type="slidenum">
              <a:rPr lang="en-ZA" smtClean="0"/>
              <a:t>6</a:t>
            </a:fld>
            <a:endParaRPr lang="en-ZA"/>
          </a:p>
        </p:txBody>
      </p:sp>
    </p:spTree>
    <p:extLst>
      <p:ext uri="{BB962C8B-B14F-4D97-AF65-F5344CB8AC3E}">
        <p14:creationId xmlns:p14="http://schemas.microsoft.com/office/powerpoint/2010/main" val="3678678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ZA" b="1" dirty="0"/>
              <a:t>Functionalist theory</a:t>
            </a:r>
            <a:endParaRPr lang="en-ZA"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en-ZA" b="1" dirty="0"/>
              <a:t>Functionalist theory</a:t>
            </a:r>
            <a:r>
              <a:rPr lang="en-ZA" dirty="0"/>
              <a:t> provides a helpful perspective on youth as socially constructed. The functionalist theory postulates that society is like a biological structure in which each institution has distinct role and function.  According to this theory youth is an institution in society with certain roles and purpose in which age is of </a:t>
            </a:r>
            <a:r>
              <a:rPr lang="en-ZA" dirty="0" smtClean="0"/>
              <a:t>importance. Age </a:t>
            </a:r>
            <a:r>
              <a:rPr lang="en-ZA" dirty="0"/>
              <a:t>definitions assist people to know their role in society children and youth must be guided by adults into their adult roles.</a:t>
            </a:r>
          </a:p>
        </p:txBody>
      </p:sp>
      <p:sp>
        <p:nvSpPr>
          <p:cNvPr id="4" name="Date Placeholder 3"/>
          <p:cNvSpPr>
            <a:spLocks noGrp="1"/>
          </p:cNvSpPr>
          <p:nvPr>
            <p:ph type="dt" sz="half" idx="10"/>
          </p:nvPr>
        </p:nvSpPr>
        <p:spPr/>
        <p:txBody>
          <a:bodyPr/>
          <a:lstStyle/>
          <a:p>
            <a:fld id="{822AC6A2-5C56-48DC-9B00-2E48F577B161}" type="datetime1">
              <a:rPr lang="en-ZA" smtClean="0"/>
              <a:t>2015/08/23</a:t>
            </a:fld>
            <a:endParaRPr lang="en-ZA"/>
          </a:p>
        </p:txBody>
      </p:sp>
      <p:sp>
        <p:nvSpPr>
          <p:cNvPr id="5" name="Slide Number Placeholder 4"/>
          <p:cNvSpPr>
            <a:spLocks noGrp="1"/>
          </p:cNvSpPr>
          <p:nvPr>
            <p:ph type="sldNum" sz="quarter" idx="12"/>
          </p:nvPr>
        </p:nvSpPr>
        <p:spPr/>
        <p:txBody>
          <a:bodyPr/>
          <a:lstStyle/>
          <a:p>
            <a:fld id="{DCEF570E-4208-4F73-AD8D-D621905E56AD}" type="slidenum">
              <a:rPr lang="en-ZA" smtClean="0"/>
              <a:t>7</a:t>
            </a:fld>
            <a:endParaRPr lang="en-ZA"/>
          </a:p>
        </p:txBody>
      </p:sp>
    </p:spTree>
    <p:extLst>
      <p:ext uri="{BB962C8B-B14F-4D97-AF65-F5344CB8AC3E}">
        <p14:creationId xmlns:p14="http://schemas.microsoft.com/office/powerpoint/2010/main" val="2875329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ZA" b="1" dirty="0" smtClean="0"/>
              <a:t>Generational </a:t>
            </a:r>
            <a:r>
              <a:rPr lang="en-ZA" b="1" dirty="0"/>
              <a:t>theory</a:t>
            </a:r>
            <a:endParaRPr lang="en-ZA"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en-ZA" dirty="0"/>
              <a:t>The </a:t>
            </a:r>
            <a:r>
              <a:rPr lang="en-ZA" b="1" dirty="0"/>
              <a:t>generational theory</a:t>
            </a:r>
            <a:r>
              <a:rPr lang="en-ZA" dirty="0"/>
              <a:t> defines youth as generation using age and class. Youth is defined as unique within a social historical context. People born in a certain social and historical context are likely to develop a certain shared sets of values and outlook of life. This implies an inevitable generational gap between different generations. (:42). As social change are taken place very fast today the generational theory will most probably not be sufficient to define generations.</a:t>
            </a:r>
          </a:p>
          <a:p>
            <a:endParaRPr lang="en-ZA" dirty="0"/>
          </a:p>
        </p:txBody>
      </p:sp>
      <p:sp>
        <p:nvSpPr>
          <p:cNvPr id="4" name="Date Placeholder 3"/>
          <p:cNvSpPr>
            <a:spLocks noGrp="1"/>
          </p:cNvSpPr>
          <p:nvPr>
            <p:ph type="dt" sz="half" idx="10"/>
          </p:nvPr>
        </p:nvSpPr>
        <p:spPr/>
        <p:txBody>
          <a:bodyPr/>
          <a:lstStyle/>
          <a:p>
            <a:fld id="{822AC6A2-5C56-48DC-9B00-2E48F577B161}" type="datetime1">
              <a:rPr lang="en-ZA" smtClean="0"/>
              <a:t>2015/08/23</a:t>
            </a:fld>
            <a:endParaRPr lang="en-ZA"/>
          </a:p>
        </p:txBody>
      </p:sp>
      <p:sp>
        <p:nvSpPr>
          <p:cNvPr id="5" name="Slide Number Placeholder 4"/>
          <p:cNvSpPr>
            <a:spLocks noGrp="1"/>
          </p:cNvSpPr>
          <p:nvPr>
            <p:ph type="sldNum" sz="quarter" idx="12"/>
          </p:nvPr>
        </p:nvSpPr>
        <p:spPr/>
        <p:txBody>
          <a:bodyPr/>
          <a:lstStyle/>
          <a:p>
            <a:fld id="{DCEF570E-4208-4F73-AD8D-D621905E56AD}" type="slidenum">
              <a:rPr lang="en-ZA" smtClean="0"/>
              <a:t>8</a:t>
            </a:fld>
            <a:endParaRPr lang="en-ZA"/>
          </a:p>
        </p:txBody>
      </p:sp>
    </p:spTree>
    <p:extLst>
      <p:ext uri="{BB962C8B-B14F-4D97-AF65-F5344CB8AC3E}">
        <p14:creationId xmlns:p14="http://schemas.microsoft.com/office/powerpoint/2010/main" val="3255760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ZA" b="1" dirty="0" smtClean="0"/>
              <a:t>Labelling </a:t>
            </a:r>
            <a:r>
              <a:rPr lang="en-ZA" b="1" dirty="0"/>
              <a:t>theory</a:t>
            </a:r>
            <a:endParaRPr lang="en-ZA"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en-ZA" dirty="0"/>
              <a:t>. </a:t>
            </a:r>
            <a:r>
              <a:rPr lang="en-ZA" b="1" dirty="0" smtClean="0"/>
              <a:t>Labelling </a:t>
            </a:r>
            <a:r>
              <a:rPr lang="en-ZA" b="1" dirty="0"/>
              <a:t>theory</a:t>
            </a:r>
            <a:r>
              <a:rPr lang="en-ZA" dirty="0"/>
              <a:t> was a way of construct a political understanding of moral panics. </a:t>
            </a:r>
            <a:r>
              <a:rPr lang="en-ZA" b="1" dirty="0"/>
              <a:t>According to </a:t>
            </a:r>
            <a:r>
              <a:rPr lang="en-ZA" b="1" dirty="0" smtClean="0"/>
              <a:t>labelling</a:t>
            </a:r>
            <a:r>
              <a:rPr lang="en-ZA" dirty="0" smtClean="0"/>
              <a:t> </a:t>
            </a:r>
            <a:r>
              <a:rPr lang="en-ZA" dirty="0"/>
              <a:t>theory youth has been labelled especially through the media as being out control and in need of intervention and control. Throughout different generations moral panics characterize by anxiety over youth remained </a:t>
            </a:r>
            <a:r>
              <a:rPr lang="en-ZA" dirty="0" smtClean="0"/>
              <a:t>consistent.</a:t>
            </a:r>
            <a:endParaRPr lang="en-ZA" dirty="0"/>
          </a:p>
          <a:p>
            <a:endParaRPr lang="en-ZA" dirty="0"/>
          </a:p>
        </p:txBody>
      </p:sp>
      <p:sp>
        <p:nvSpPr>
          <p:cNvPr id="4" name="Date Placeholder 3"/>
          <p:cNvSpPr>
            <a:spLocks noGrp="1"/>
          </p:cNvSpPr>
          <p:nvPr>
            <p:ph type="dt" sz="half" idx="10"/>
          </p:nvPr>
        </p:nvSpPr>
        <p:spPr/>
        <p:txBody>
          <a:bodyPr/>
          <a:lstStyle/>
          <a:p>
            <a:fld id="{822AC6A2-5C56-48DC-9B00-2E48F577B161}" type="datetime1">
              <a:rPr lang="en-ZA" smtClean="0"/>
              <a:t>2015/08/23</a:t>
            </a:fld>
            <a:endParaRPr lang="en-ZA"/>
          </a:p>
        </p:txBody>
      </p:sp>
      <p:sp>
        <p:nvSpPr>
          <p:cNvPr id="5" name="Slide Number Placeholder 4"/>
          <p:cNvSpPr>
            <a:spLocks noGrp="1"/>
          </p:cNvSpPr>
          <p:nvPr>
            <p:ph type="sldNum" sz="quarter" idx="12"/>
          </p:nvPr>
        </p:nvSpPr>
        <p:spPr/>
        <p:txBody>
          <a:bodyPr/>
          <a:lstStyle/>
          <a:p>
            <a:fld id="{DCEF570E-4208-4F73-AD8D-D621905E56AD}" type="slidenum">
              <a:rPr lang="en-ZA" smtClean="0"/>
              <a:t>9</a:t>
            </a:fld>
            <a:endParaRPr lang="en-ZA"/>
          </a:p>
        </p:txBody>
      </p:sp>
    </p:spTree>
    <p:extLst>
      <p:ext uri="{BB962C8B-B14F-4D97-AF65-F5344CB8AC3E}">
        <p14:creationId xmlns:p14="http://schemas.microsoft.com/office/powerpoint/2010/main" val="36135264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621</TotalTime>
  <Words>1862</Words>
  <Application>Microsoft Office PowerPoint</Application>
  <PresentationFormat>On-screen Show (4:3)</PresentationFormat>
  <Paragraphs>144</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Theological vision of Youth </vt:lpstr>
      <vt:lpstr>Why do I want to step back</vt:lpstr>
      <vt:lpstr>Who are Youth? Economic</vt:lpstr>
      <vt:lpstr>Psychology perspective</vt:lpstr>
      <vt:lpstr>Psychology perspective</vt:lpstr>
      <vt:lpstr>Sociological perspective</vt:lpstr>
      <vt:lpstr>Functionalist theory</vt:lpstr>
      <vt:lpstr>Generational theory</vt:lpstr>
      <vt:lpstr>Labelling theory</vt:lpstr>
      <vt:lpstr>Moral panics</vt:lpstr>
      <vt:lpstr>Theological perspective?</vt:lpstr>
      <vt:lpstr>Theological perspective of Youth</vt:lpstr>
      <vt:lpstr>Theological perspective on Youth</vt:lpstr>
      <vt:lpstr>Theology of YM</vt:lpstr>
      <vt:lpstr>Theology of YM </vt:lpstr>
      <vt:lpstr>Theology for YM</vt:lpstr>
      <vt:lpstr>Theology of YM  </vt:lpstr>
      <vt:lpstr>Theology of YM</vt:lpstr>
      <vt:lpstr>Theology of YM</vt:lpstr>
    </vt:vector>
  </TitlesOfParts>
  <Company>University of Stellenbosch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in YM</dc:title>
  <dc:creator>Cloete, A, Dr &lt;acloete@sun.ac.za&gt;</dc:creator>
  <cp:lastModifiedBy>Cloete, A, Dr &lt;acloete@sun.ac.za&gt;</cp:lastModifiedBy>
  <cp:revision>46</cp:revision>
  <dcterms:created xsi:type="dcterms:W3CDTF">2015-05-22T09:02:34Z</dcterms:created>
  <dcterms:modified xsi:type="dcterms:W3CDTF">2015-08-23T14:42:03Z</dcterms:modified>
</cp:coreProperties>
</file>