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6" r:id="rId1"/>
  </p:sldMasterIdLst>
  <p:notesMasterIdLst>
    <p:notesMasterId r:id="rId16"/>
  </p:notesMasterIdLst>
  <p:handoutMasterIdLst>
    <p:handoutMasterId r:id="rId17"/>
  </p:handoutMasterIdLst>
  <p:sldIdLst>
    <p:sldId id="711" r:id="rId2"/>
    <p:sldId id="712" r:id="rId3"/>
    <p:sldId id="713" r:id="rId4"/>
    <p:sldId id="602" r:id="rId5"/>
    <p:sldId id="618" r:id="rId6"/>
    <p:sldId id="648" r:id="rId7"/>
    <p:sldId id="708" r:id="rId8"/>
    <p:sldId id="709" r:id="rId9"/>
    <p:sldId id="710" r:id="rId10"/>
    <p:sldId id="656" r:id="rId11"/>
    <p:sldId id="619" r:id="rId12"/>
    <p:sldId id="714" r:id="rId13"/>
    <p:sldId id="599" r:id="rId14"/>
    <p:sldId id="40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" initials="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67" autoAdjust="0"/>
    <p:restoredTop sz="86364" autoAdjust="0"/>
  </p:normalViewPr>
  <p:slideViewPr>
    <p:cSldViewPr>
      <p:cViewPr varScale="1">
        <p:scale>
          <a:sx n="67" d="100"/>
          <a:sy n="67" d="100"/>
        </p:scale>
        <p:origin x="8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65"/>
    </p:cViewPr>
  </p:sorterViewPr>
  <p:notesViewPr>
    <p:cSldViewPr>
      <p:cViewPr varScale="1">
        <p:scale>
          <a:sx n="52" d="100"/>
          <a:sy n="52" d="100"/>
        </p:scale>
        <p:origin x="1836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E07164-EB14-4D61-ACA3-0464AA4ADE27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400813-0705-483D-AF45-4FDCAE48F402}" type="datetimeFigureOut">
              <a:rPr lang="en-US"/>
              <a:pPr>
                <a:defRPr/>
              </a:pPr>
              <a:t>6/18/2018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ABF58B-07C4-46B1-B1FE-AEAC4FA7684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BF58B-07C4-46B1-B1FE-AEAC4FA7684F}" type="slidenum">
              <a:rPr lang="en-ZA" smtClean="0"/>
              <a:pPr>
                <a:defRPr/>
              </a:pPr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47447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Vir</a:t>
            </a:r>
            <a:r>
              <a:rPr lang="en-US"/>
              <a:t> aanbieder:</a:t>
            </a:r>
            <a:r>
              <a:rPr lang="en-US" baseline="0"/>
              <a:t>  Meer inligting oor “Sigmoid Curve” verwys na hoofstuk 13 (ongeveer bl 170) van HalfTime  boek.]</a:t>
            </a:r>
          </a:p>
          <a:p>
            <a:endParaRPr lang="en-US" baseline="0"/>
          </a:p>
          <a:p>
            <a:r>
              <a:rPr lang="en-US"/>
              <a:t>HalfTime is ‘n reis</a:t>
            </a:r>
            <a:r>
              <a:rPr lang="en-US" baseline="0"/>
              <a:t> (journey) – nie ‘n gebeurtenis of ‘n besluit nie. </a:t>
            </a:r>
          </a:p>
          <a:p>
            <a:r>
              <a:rPr lang="en-US" baseline="0"/>
              <a:t>Die Sigmoid Kurwe kan gebruik word om ons te help om ons lewensreis te verstaan:</a:t>
            </a:r>
          </a:p>
          <a:p>
            <a:r>
              <a:rPr lang="en-US" u="sng" baseline="0"/>
              <a:t>Eerste kurwe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/>
              <a:t>Baie van ons verlaat skool/college/universiteit en begin werk.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/>
              <a:t>Dit neem ‘n rukkie om ons voete te vind.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/>
              <a:t>Dan vind ons ons ritme en begin bemeester hierdie lewensreis.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/>
              <a:t>Maar indien ons hierdie sukses van die eerste deel van ons lewe vir te lank najaag, begin dit ons inhaal.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/>
              <a:t>Dit mag gebeur omdat:</a:t>
            </a:r>
          </a:p>
          <a:p>
            <a:pPr marL="628650" lvl="1" indent="-171450">
              <a:buFontTx/>
              <a:buChar char="-"/>
            </a:pPr>
            <a:r>
              <a:rPr lang="en-US" baseline="0"/>
              <a:t>Die volgende transaksie sy glans verloor</a:t>
            </a:r>
          </a:p>
          <a:p>
            <a:pPr marL="628650" lvl="1" indent="-171450">
              <a:buFontTx/>
              <a:buChar char="-"/>
            </a:pPr>
            <a:r>
              <a:rPr lang="en-US" baseline="0"/>
              <a:t>Ons gesondheid ly onder die druk</a:t>
            </a:r>
          </a:p>
          <a:p>
            <a:pPr marL="628650" lvl="1" indent="-171450">
              <a:buFontTx/>
              <a:buChar char="-"/>
            </a:pPr>
            <a:r>
              <a:rPr lang="en-US" baseline="0"/>
              <a:t>Verhoudinge begin verbrokkel (bv huwelik, kinders)</a:t>
            </a:r>
          </a:p>
          <a:p>
            <a:pPr marL="628650" lvl="1" indent="-171450">
              <a:buFontTx/>
              <a:buChar char="-"/>
            </a:pPr>
            <a:r>
              <a:rPr lang="en-US" baseline="0"/>
              <a:t>Een of ander krisis gebeur (bv dood van geliefde, werk verloor, leë nes, ens.)</a:t>
            </a:r>
          </a:p>
          <a:p>
            <a:pPr marL="171450" indent="-171450">
              <a:buFontTx/>
              <a:buChar char="-"/>
            </a:pP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BF58B-07C4-46B1-B1FE-AEAC4FA7684F}" type="slidenum">
              <a:rPr lang="en-ZA" smtClean="0"/>
              <a:pPr>
                <a:defRPr/>
              </a:pPr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9592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Hierdie nuwe kurwe verteenwoordig ‘n nuwe fokus op jou lewe.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My</a:t>
            </a:r>
            <a:r>
              <a:rPr lang="en-US" baseline="0"/>
              <a:t> </a:t>
            </a:r>
            <a:r>
              <a:rPr lang="en-US" b="1" baseline="0"/>
              <a:t>fokus</a:t>
            </a:r>
            <a:r>
              <a:rPr lang="en-US" baseline="0"/>
              <a:t> verskuif nou van myself af na God en my medemens – hoe kan ek die eerste seisoen van my lewe as platform gebruik om God en ander te dien?</a:t>
            </a:r>
            <a:r>
              <a:rPr lang="en-US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Die nuwe kurwe verteenwoordig ‘n </a:t>
            </a:r>
            <a:r>
              <a:rPr lang="en-US" b="1"/>
              <a:t>harts</a:t>
            </a:r>
            <a:r>
              <a:rPr lang="en-US"/>
              <a:t>verandering en nie noodwendig ‘n verandering van beroep nie.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BF58B-07C4-46B1-B1FE-AEAC4FA7684F}" type="slidenum">
              <a:rPr lang="en-ZA" smtClean="0"/>
              <a:pPr>
                <a:defRPr/>
              </a:pPr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40967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BF58B-07C4-46B1-B1FE-AEAC4FA7684F}" type="slidenum">
              <a:rPr lang="en-ZA" smtClean="0"/>
              <a:pPr>
                <a:defRPr/>
              </a:pPr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56304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Hierdie reis is dus eintlik ‘n reis waarin ek myself moet oorgee (surrender) aan</a:t>
            </a:r>
            <a:r>
              <a:rPr lang="en-US" baseline="0"/>
              <a:t> God en Sy plan vir my lewe.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BF58B-07C4-46B1-B1FE-AEAC4FA7684F}" type="slidenum">
              <a:rPr lang="en-ZA" smtClean="0"/>
              <a:pPr>
                <a:defRPr/>
              </a:pPr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1590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Vanuit Henri Nouwen se</a:t>
            </a:r>
            <a:r>
              <a:rPr lang="en-US" baseline="0"/>
              <a:t> perspektief sal die eerste seisoen beskryf kan word as ‘n lewe wat draai rondom:</a:t>
            </a:r>
          </a:p>
          <a:p>
            <a:r>
              <a:rPr lang="en-US" baseline="0"/>
              <a:t>“I am what I have, I do &amp; others say/think of me”.</a:t>
            </a:r>
          </a:p>
          <a:p>
            <a:r>
              <a:rPr lang="en-US" baseline="0"/>
              <a:t>[I did it MY way.]</a:t>
            </a:r>
          </a:p>
          <a:p>
            <a:endParaRPr lang="en-US" baseline="0"/>
          </a:p>
          <a:p>
            <a:r>
              <a:rPr lang="en-US" baseline="0"/>
              <a:t>As gevolg van ‘n nuwe verstaan van my identiteit, nl. “I am the beloved” verander my fokus na ‘n lewe van diens aan God en ander.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BF58B-07C4-46B1-B1FE-AEAC4FA7684F}" type="slidenum">
              <a:rPr lang="en-ZA" smtClean="0"/>
              <a:pPr>
                <a:defRPr/>
              </a:pPr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3190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ons</a:t>
            </a:r>
            <a:r>
              <a:rPr lang="en-US" dirty="0"/>
              <a:t> begin die reis met</a:t>
            </a:r>
            <a:r>
              <a:rPr lang="en-US" baseline="0" dirty="0"/>
              <a:t> </a:t>
            </a:r>
            <a:r>
              <a:rPr lang="en-US" baseline="0" dirty="0" err="1"/>
              <a:t>jou</a:t>
            </a:r>
            <a:r>
              <a:rPr lang="en-US" baseline="0" dirty="0"/>
              <a:t> </a:t>
            </a:r>
            <a:r>
              <a:rPr lang="en-US" baseline="0" dirty="0" err="1"/>
              <a:t>fondasie</a:t>
            </a:r>
            <a:r>
              <a:rPr lang="en-US" baseline="0" dirty="0"/>
              <a:t>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BF58B-07C4-46B1-B1FE-AEAC4FA7684F}" type="slidenum">
              <a:rPr lang="en-ZA" smtClean="0"/>
              <a:pPr>
                <a:defRPr/>
              </a:pPr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6513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BF58B-07C4-46B1-B1FE-AEAC4FA7684F}" type="slidenum">
              <a:rPr lang="en-ZA" smtClean="0"/>
              <a:pPr>
                <a:defRPr/>
              </a:pPr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3377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Tw Cen MT"/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68D58-787A-4E75-8714-1215F257D1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C6BC5-AB98-4D0B-BAFA-61ADB34CE3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1B78C-F888-459D-8162-0378599943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81C7-A5A0-44A0-909A-6DFA5D19FC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397EA-E80F-4FBE-BFDB-69A0439417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DE768-9A17-4376-B848-E15ECA1FCB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B9F82-E478-4D94-A6EE-8A16FF848B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002B4-2E7B-4AF4-B900-90402242A6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C72A7-6383-4C1E-BFDC-10CBA4F691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F204-4B55-4D2A-9BE7-3FA3D05EE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47643-E773-4EC8-9C29-0A2B3B8819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0B8505-AD8A-4E41-BBE8-9D3E0477CC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24" r:id="rId1"/>
    <p:sldLayoutId id="2147484317" r:id="rId2"/>
    <p:sldLayoutId id="2147484325" r:id="rId3"/>
    <p:sldLayoutId id="2147484318" r:id="rId4"/>
    <p:sldLayoutId id="2147484319" r:id="rId5"/>
    <p:sldLayoutId id="2147484320" r:id="rId6"/>
    <p:sldLayoutId id="2147484321" r:id="rId7"/>
    <p:sldLayoutId id="2147484326" r:id="rId8"/>
    <p:sldLayoutId id="2147484327" r:id="rId9"/>
    <p:sldLayoutId id="2147484322" r:id="rId10"/>
    <p:sldLayoutId id="21474843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 Black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390C31-571C-4219-9591-881A24BB2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800" dirty="0"/>
              <a:t>Tommy O’Kennedy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E58DCD-C591-455A-854F-32FB6D8D2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ZA" sz="5400" b="1" dirty="0"/>
              <a:t>1. Stories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sz="4000" dirty="0"/>
              <a:t>Bob Buford</a:t>
            </a:r>
          </a:p>
          <a:p>
            <a:r>
              <a:rPr lang="en-ZA" sz="4000" dirty="0"/>
              <a:t>SA stories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3934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>
                <a:solidFill>
                  <a:schemeClr val="accent6">
                    <a:tint val="1000"/>
                  </a:schemeClr>
                </a:solidFill>
              </a:rPr>
              <a:t>FROM SUCCESS TO SIGNIFICANCE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1190625" y="2071688"/>
            <a:ext cx="4175125" cy="423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ACC2C9"/>
              </a:buClr>
              <a:buFont typeface="Arial" charset="0"/>
              <a:buNone/>
            </a:pPr>
            <a:endParaRPr lang="en-US" sz="4400" b="1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ACC2C9"/>
              </a:buClr>
              <a:buFont typeface="Arial" charset="0"/>
              <a:buNone/>
            </a:pPr>
            <a:r>
              <a:rPr lang="en-US" sz="4400"/>
              <a:t>Significance</a:t>
            </a:r>
            <a:br>
              <a:rPr lang="en-US" sz="4400"/>
            </a:br>
            <a:r>
              <a:rPr lang="en-US" sz="4400">
                <a:sym typeface="Wingdings 3" pitchFamily="18" charset="2"/>
              </a:rPr>
              <a:t></a:t>
            </a:r>
            <a:r>
              <a:rPr lang="en-US" sz="4400"/>
              <a:t>         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ACC2C9"/>
              </a:buClr>
              <a:buFont typeface="Arial" charset="0"/>
              <a:buNone/>
            </a:pPr>
            <a:r>
              <a:rPr lang="en-US" sz="4400"/>
              <a:t>Success</a:t>
            </a:r>
            <a:br>
              <a:rPr lang="en-US" sz="4400"/>
            </a:br>
            <a:r>
              <a:rPr lang="en-US" sz="4400">
                <a:sym typeface="Wingdings 3" pitchFamily="18" charset="2"/>
              </a:rPr>
              <a:t></a:t>
            </a:r>
            <a:r>
              <a:rPr lang="en-US" sz="4400"/>
              <a:t>      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ACC2C9"/>
              </a:buClr>
              <a:buFont typeface="Arial" charset="0"/>
              <a:buNone/>
            </a:pPr>
            <a:r>
              <a:rPr lang="en-US" sz="4400"/>
              <a:t>Survival</a:t>
            </a:r>
            <a:endParaRPr lang="en-GB" sz="440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5522937" y="2613743"/>
            <a:ext cx="1857375" cy="3490913"/>
          </a:xfrm>
          <a:prstGeom prst="upArrow">
            <a:avLst>
              <a:gd name="adj1" fmla="val 50000"/>
              <a:gd name="adj2" fmla="val 469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>
                <a:latin typeface="+mj-lt"/>
              </a:rPr>
              <a:t>Surrender</a:t>
            </a:r>
            <a:endParaRPr lang="en-GB" altLang="en-US" sz="2400">
              <a:latin typeface="+mj-lt"/>
            </a:endParaRPr>
          </a:p>
        </p:txBody>
      </p:sp>
      <p:sp>
        <p:nvSpPr>
          <p:cNvPr id="39941" name="TextBox 7"/>
          <p:cNvSpPr txBox="1">
            <a:spLocks noChangeArrowheads="1"/>
          </p:cNvSpPr>
          <p:nvPr/>
        </p:nvSpPr>
        <p:spPr bwMode="auto">
          <a:xfrm>
            <a:off x="179388" y="1557338"/>
            <a:ext cx="8785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ZA" sz="4000" u="sng"/>
              <a:t>Three Levels of Performance</a:t>
            </a:r>
          </a:p>
        </p:txBody>
      </p:sp>
    </p:spTree>
    <p:extLst>
      <p:ext uri="{BB962C8B-B14F-4D97-AF65-F5344CB8AC3E}">
        <p14:creationId xmlns:p14="http://schemas.microsoft.com/office/powerpoint/2010/main" val="247758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/>
          <p:cNvSpPr/>
          <p:nvPr/>
        </p:nvSpPr>
        <p:spPr>
          <a:xfrm>
            <a:off x="683568" y="2852936"/>
            <a:ext cx="5913645" cy="3522760"/>
          </a:xfrm>
          <a:custGeom>
            <a:avLst/>
            <a:gdLst>
              <a:gd name="connsiteX0" fmla="*/ 0 w 5959365"/>
              <a:gd name="connsiteY0" fmla="*/ 3209892 h 3561022"/>
              <a:gd name="connsiteX1" fmla="*/ 1434662 w 5959365"/>
              <a:gd name="connsiteY1" fmla="*/ 3272954 h 3561022"/>
              <a:gd name="connsiteX2" fmla="*/ 3909848 w 5959365"/>
              <a:gd name="connsiteY2" fmla="*/ 72554 h 3561022"/>
              <a:gd name="connsiteX3" fmla="*/ 5959365 w 5959365"/>
              <a:gd name="connsiteY3" fmla="*/ 1349560 h 3561022"/>
              <a:gd name="connsiteX0" fmla="*/ 0 w 5959365"/>
              <a:gd name="connsiteY0" fmla="*/ 3248297 h 3599427"/>
              <a:gd name="connsiteX1" fmla="*/ 1434662 w 5959365"/>
              <a:gd name="connsiteY1" fmla="*/ 3311359 h 3599427"/>
              <a:gd name="connsiteX2" fmla="*/ 3909848 w 5959365"/>
              <a:gd name="connsiteY2" fmla="*/ 110959 h 3599427"/>
              <a:gd name="connsiteX3" fmla="*/ 5438720 w 5959365"/>
              <a:gd name="connsiteY3" fmla="*/ 794293 h 3599427"/>
              <a:gd name="connsiteX4" fmla="*/ 5959365 w 5959365"/>
              <a:gd name="connsiteY4" fmla="*/ 1387965 h 3599427"/>
              <a:gd name="connsiteX0" fmla="*/ 0 w 6386085"/>
              <a:gd name="connsiteY0" fmla="*/ 3248297 h 3599427"/>
              <a:gd name="connsiteX1" fmla="*/ 1434662 w 6386085"/>
              <a:gd name="connsiteY1" fmla="*/ 3311359 h 3599427"/>
              <a:gd name="connsiteX2" fmla="*/ 3909848 w 6386085"/>
              <a:gd name="connsiteY2" fmla="*/ 110959 h 3599427"/>
              <a:gd name="connsiteX3" fmla="*/ 5438720 w 6386085"/>
              <a:gd name="connsiteY3" fmla="*/ 794293 h 3599427"/>
              <a:gd name="connsiteX4" fmla="*/ 6386085 w 6386085"/>
              <a:gd name="connsiteY4" fmla="*/ 2012805 h 3599427"/>
              <a:gd name="connsiteX0" fmla="*/ 0 w 6386085"/>
              <a:gd name="connsiteY0" fmla="*/ 3156073 h 3507203"/>
              <a:gd name="connsiteX1" fmla="*/ 1434662 w 6386085"/>
              <a:gd name="connsiteY1" fmla="*/ 3219135 h 3507203"/>
              <a:gd name="connsiteX2" fmla="*/ 3909848 w 6386085"/>
              <a:gd name="connsiteY2" fmla="*/ 18735 h 3507203"/>
              <a:gd name="connsiteX3" fmla="*/ 6386085 w 6386085"/>
              <a:gd name="connsiteY3" fmla="*/ 1920581 h 3507203"/>
              <a:gd name="connsiteX0" fmla="*/ 0 w 6386085"/>
              <a:gd name="connsiteY0" fmla="*/ 3140986 h 3491020"/>
              <a:gd name="connsiteX1" fmla="*/ 1434662 w 6386085"/>
              <a:gd name="connsiteY1" fmla="*/ 3204048 h 3491020"/>
              <a:gd name="connsiteX2" fmla="*/ 4184168 w 6386085"/>
              <a:gd name="connsiteY2" fmla="*/ 18888 h 3491020"/>
              <a:gd name="connsiteX3" fmla="*/ 6386085 w 6386085"/>
              <a:gd name="connsiteY3" fmla="*/ 1905494 h 3491020"/>
              <a:gd name="connsiteX0" fmla="*/ 0 w 5913645"/>
              <a:gd name="connsiteY0" fmla="*/ 3172726 h 3522760"/>
              <a:gd name="connsiteX1" fmla="*/ 1434662 w 5913645"/>
              <a:gd name="connsiteY1" fmla="*/ 3235788 h 3522760"/>
              <a:gd name="connsiteX2" fmla="*/ 4184168 w 5913645"/>
              <a:gd name="connsiteY2" fmla="*/ 50628 h 3522760"/>
              <a:gd name="connsiteX3" fmla="*/ 5913645 w 5913645"/>
              <a:gd name="connsiteY3" fmla="*/ 1358114 h 352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3645" h="3522760">
                <a:moveTo>
                  <a:pt x="0" y="3172726"/>
                </a:moveTo>
                <a:cubicBezTo>
                  <a:pt x="391510" y="3465702"/>
                  <a:pt x="737301" y="3756138"/>
                  <a:pt x="1434662" y="3235788"/>
                </a:cubicBezTo>
                <a:cubicBezTo>
                  <a:pt x="2132023" y="2715438"/>
                  <a:pt x="3437671" y="363574"/>
                  <a:pt x="4184168" y="50628"/>
                </a:cubicBezTo>
                <a:cubicBezTo>
                  <a:pt x="4930665" y="-262318"/>
                  <a:pt x="5397762" y="961896"/>
                  <a:pt x="5913645" y="1358114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Freeform: Shape 5"/>
          <p:cNvSpPr/>
          <p:nvPr/>
        </p:nvSpPr>
        <p:spPr>
          <a:xfrm>
            <a:off x="3781440" y="1377099"/>
            <a:ext cx="4611608" cy="2713250"/>
          </a:xfrm>
          <a:custGeom>
            <a:avLst/>
            <a:gdLst>
              <a:gd name="connsiteX0" fmla="*/ 0 w 5562600"/>
              <a:gd name="connsiteY0" fmla="*/ 1082040 h 2555165"/>
              <a:gd name="connsiteX1" fmla="*/ 2011680 w 5562600"/>
              <a:gd name="connsiteY1" fmla="*/ 2529840 h 2555165"/>
              <a:gd name="connsiteX2" fmla="*/ 5562600 w 5562600"/>
              <a:gd name="connsiteY2" fmla="*/ 0 h 2555165"/>
              <a:gd name="connsiteX0" fmla="*/ 0 w 5389633"/>
              <a:gd name="connsiteY0" fmla="*/ 1615440 h 2616859"/>
              <a:gd name="connsiteX1" fmla="*/ 1838713 w 5389633"/>
              <a:gd name="connsiteY1" fmla="*/ 2529840 h 2616859"/>
              <a:gd name="connsiteX2" fmla="*/ 5389633 w 5389633"/>
              <a:gd name="connsiteY2" fmla="*/ 0 h 2616859"/>
              <a:gd name="connsiteX0" fmla="*/ 0 w 5233963"/>
              <a:gd name="connsiteY0" fmla="*/ 1828800 h 2666719"/>
              <a:gd name="connsiteX1" fmla="*/ 1683043 w 5233963"/>
              <a:gd name="connsiteY1" fmla="*/ 2529840 h 2666719"/>
              <a:gd name="connsiteX2" fmla="*/ 5233963 w 5233963"/>
              <a:gd name="connsiteY2" fmla="*/ 0 h 2666719"/>
              <a:gd name="connsiteX0" fmla="*/ 0 w 5233963"/>
              <a:gd name="connsiteY0" fmla="*/ 1828800 h 2663937"/>
              <a:gd name="connsiteX1" fmla="*/ 1683043 w 5233963"/>
              <a:gd name="connsiteY1" fmla="*/ 2529840 h 2663937"/>
              <a:gd name="connsiteX2" fmla="*/ 5233963 w 5233963"/>
              <a:gd name="connsiteY2" fmla="*/ 0 h 2663937"/>
              <a:gd name="connsiteX0" fmla="*/ 0 w 5233963"/>
              <a:gd name="connsiteY0" fmla="*/ 1828800 h 2713250"/>
              <a:gd name="connsiteX1" fmla="*/ 2011680 w 5233963"/>
              <a:gd name="connsiteY1" fmla="*/ 2590800 h 2713250"/>
              <a:gd name="connsiteX2" fmla="*/ 5233963 w 5233963"/>
              <a:gd name="connsiteY2" fmla="*/ 0 h 271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33963" h="2713250">
                <a:moveTo>
                  <a:pt x="0" y="1828800"/>
                </a:moveTo>
                <a:cubicBezTo>
                  <a:pt x="680664" y="2627630"/>
                  <a:pt x="1139353" y="2895600"/>
                  <a:pt x="2011680" y="2590800"/>
                </a:cubicBezTo>
                <a:cubicBezTo>
                  <a:pt x="2884007" y="2286000"/>
                  <a:pt x="3922053" y="1174750"/>
                  <a:pt x="5233963" y="0"/>
                </a:cubicBezTo>
              </a:path>
            </a:pathLst>
          </a:custGeom>
          <a:noFill/>
          <a:ln w="57150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7092" y="3319826"/>
            <a:ext cx="1709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>
                <a:solidFill>
                  <a:srgbClr val="FF0000"/>
                </a:solidFill>
              </a:rPr>
              <a:t>HALFTIME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59632" y="4651134"/>
            <a:ext cx="1297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b="1" dirty="0"/>
              <a:t>SUCCESS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4088" y="1653352"/>
            <a:ext cx="239039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ZA" sz="2400" b="1" dirty="0">
                <a:solidFill>
                  <a:srgbClr val="92D050"/>
                </a:solidFill>
              </a:rPr>
              <a:t>SIGNIFICANCE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66015" y="3227493"/>
            <a:ext cx="430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02185" y="3288443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4000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63888" y="4365104"/>
            <a:ext cx="53740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>
                <a:solidFill>
                  <a:srgbClr val="FFFF00"/>
                </a:solidFill>
              </a:rPr>
              <a:t>I am what ...		</a:t>
            </a:r>
          </a:p>
          <a:p>
            <a:pPr marL="617538" indent="-434975">
              <a:buFont typeface="Arial" panose="020B0604020202020204" pitchFamily="34" charset="0"/>
              <a:buChar char="•"/>
            </a:pPr>
            <a:r>
              <a:rPr lang="en-ZA" sz="3600" b="1">
                <a:solidFill>
                  <a:srgbClr val="FFFF00"/>
                </a:solidFill>
              </a:rPr>
              <a:t>I have</a:t>
            </a:r>
          </a:p>
          <a:p>
            <a:pPr marL="617538" indent="-434975">
              <a:buFont typeface="Arial" panose="020B0604020202020204" pitchFamily="34" charset="0"/>
              <a:buChar char="•"/>
            </a:pPr>
            <a:r>
              <a:rPr lang="en-ZA" sz="3600" b="1">
                <a:solidFill>
                  <a:srgbClr val="FFFF00"/>
                </a:solidFill>
              </a:rPr>
              <a:t>I do</a:t>
            </a:r>
          </a:p>
          <a:p>
            <a:pPr marL="617538" indent="-434975">
              <a:buFont typeface="Arial" panose="020B0604020202020204" pitchFamily="34" charset="0"/>
              <a:buChar char="•"/>
            </a:pPr>
            <a:r>
              <a:rPr lang="en-ZA" sz="3600" b="1">
                <a:solidFill>
                  <a:srgbClr val="FFFF00"/>
                </a:solidFill>
              </a:rPr>
              <a:t>others say of me</a:t>
            </a:r>
          </a:p>
          <a:p>
            <a:r>
              <a:rPr lang="en-ZA">
                <a:solidFill>
                  <a:srgbClr val="FFFF00"/>
                </a:solidFill>
              </a:rPr>
              <a:t>		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38824" y="1303600"/>
            <a:ext cx="3097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>
                <a:solidFill>
                  <a:srgbClr val="FFFF00"/>
                </a:solidFill>
              </a:rPr>
              <a:t>Serve God</a:t>
            </a:r>
          </a:p>
          <a:p>
            <a:r>
              <a:rPr lang="en-ZA" sz="3600" b="1">
                <a:solidFill>
                  <a:srgbClr val="FFFF00"/>
                </a:solidFill>
              </a:rPr>
              <a:t>Serve people</a:t>
            </a:r>
          </a:p>
          <a:p>
            <a:r>
              <a:rPr lang="en-ZA">
                <a:solidFill>
                  <a:srgbClr val="FFFF00"/>
                </a:solidFill>
              </a:rPr>
              <a:t>	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Am The Beloved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0050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BBF55-DFF6-4ADD-9A0C-5EC15DEB0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dirty="0"/>
              <a:t>5.  The Journey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3DC58-9F15-452C-8D0B-A9B8662CE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3200" dirty="0"/>
              <a:t>Coaching (1:1)</a:t>
            </a:r>
          </a:p>
          <a:p>
            <a:r>
              <a:rPr lang="en-ZA" sz="3200" dirty="0"/>
              <a:t>Forums (Group Coaching: 6 – 8 in a group)</a:t>
            </a:r>
          </a:p>
          <a:p>
            <a:r>
              <a:rPr lang="en-ZA" sz="3200" dirty="0"/>
              <a:t>One year commitment (4 hours once a month)</a:t>
            </a:r>
          </a:p>
          <a:p>
            <a:r>
              <a:rPr lang="en-ZA" sz="3200" dirty="0"/>
              <a:t>Connecting </a:t>
            </a:r>
          </a:p>
          <a:p>
            <a:r>
              <a:rPr lang="en-ZA" sz="3200" dirty="0"/>
              <a:t>Mentoring</a:t>
            </a:r>
          </a:p>
          <a:p>
            <a:r>
              <a:rPr lang="en-ZA" sz="3200" dirty="0"/>
              <a:t>Life long Journey (Enduring impact)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54050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55" y="116632"/>
            <a:ext cx="8554689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>
                <a:solidFill>
                  <a:schemeClr val="accent6">
                    <a:tint val="1000"/>
                  </a:schemeClr>
                </a:solidFill>
              </a:rPr>
              <a:t>THE HALFTIME JOURNEY</a:t>
            </a:r>
            <a:br>
              <a:rPr lang="en-ZA" dirty="0">
                <a:solidFill>
                  <a:schemeClr val="accent6">
                    <a:tint val="1000"/>
                  </a:schemeClr>
                </a:solidFill>
              </a:rPr>
            </a:br>
            <a:r>
              <a:rPr lang="en-ZA" dirty="0">
                <a:solidFill>
                  <a:schemeClr val="accent6">
                    <a:tint val="1000"/>
                  </a:schemeClr>
                </a:solidFill>
              </a:rPr>
              <a:t>Foundation</a:t>
            </a:r>
          </a:p>
        </p:txBody>
      </p:sp>
      <p:pic>
        <p:nvPicPr>
          <p:cNvPr id="3" name="Picture 4" descr="halftime journey 5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294655" y="1268760"/>
            <a:ext cx="8554690" cy="4752528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/>
        </p:spPr>
      </p:pic>
      <p:sp>
        <p:nvSpPr>
          <p:cNvPr id="4" name="TextBox 3"/>
          <p:cNvSpPr txBox="1"/>
          <p:nvPr/>
        </p:nvSpPr>
        <p:spPr>
          <a:xfrm>
            <a:off x="294655" y="6231746"/>
            <a:ext cx="1728000" cy="4616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ZA" sz="2400" dirty="0">
                <a:solidFill>
                  <a:srgbClr val="FFFF00"/>
                </a:solidFill>
              </a:rPr>
              <a:t>Foundation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66853" y="5862414"/>
            <a:ext cx="1800000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ZA" sz="2400" dirty="0"/>
              <a:t>Discovering 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1051" y="5550331"/>
            <a:ext cx="1548000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ZA" sz="2400" dirty="0"/>
              <a:t>Guided</a:t>
            </a:r>
          </a:p>
          <a:p>
            <a:pPr algn="ctr">
              <a:defRPr/>
            </a:pPr>
            <a:r>
              <a:rPr lang="en-ZA" sz="2400" dirty="0"/>
              <a:t>Reflection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03249" y="5010271"/>
            <a:ext cx="1476000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ZA" sz="2400" dirty="0"/>
              <a:t>Diverse</a:t>
            </a:r>
          </a:p>
          <a:p>
            <a:pPr algn="ctr">
              <a:defRPr/>
            </a:pPr>
            <a:r>
              <a:rPr lang="en-ZA" sz="2400" dirty="0"/>
              <a:t>Exposure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3447" y="4470211"/>
            <a:ext cx="1425898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ZA" sz="2400" dirty="0"/>
              <a:t>Enduring</a:t>
            </a:r>
          </a:p>
          <a:p>
            <a:pPr algn="ctr">
              <a:defRPr/>
            </a:pPr>
            <a:r>
              <a:rPr lang="en-ZA" sz="2400" dirty="0"/>
              <a:t>Impact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36"/>
          <p:cNvSpPr>
            <a:spLocks noChangeArrowheads="1"/>
          </p:cNvSpPr>
          <p:nvPr/>
        </p:nvSpPr>
        <p:spPr bwMode="auto">
          <a:xfrm>
            <a:off x="4419600" y="1219200"/>
            <a:ext cx="2514600" cy="5334000"/>
          </a:xfrm>
          <a:prstGeom prst="can">
            <a:avLst>
              <a:gd name="adj" fmla="val 53030"/>
            </a:avLst>
          </a:prstGeom>
          <a:solidFill>
            <a:srgbClr val="33CCCC">
              <a:alpha val="27058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ZA" altLang="en-US"/>
          </a:p>
        </p:txBody>
      </p:sp>
      <p:sp>
        <p:nvSpPr>
          <p:cNvPr id="38915" name="AutoShape 46"/>
          <p:cNvSpPr>
            <a:spLocks noChangeArrowheads="1"/>
          </p:cNvSpPr>
          <p:nvPr/>
        </p:nvSpPr>
        <p:spPr bwMode="auto">
          <a:xfrm>
            <a:off x="3429000" y="685800"/>
            <a:ext cx="2514600" cy="5334000"/>
          </a:xfrm>
          <a:prstGeom prst="can">
            <a:avLst>
              <a:gd name="adj" fmla="val 53030"/>
            </a:avLst>
          </a:prstGeom>
          <a:solidFill>
            <a:srgbClr val="800080">
              <a:alpha val="27058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ZA" altLang="en-US"/>
          </a:p>
        </p:txBody>
      </p:sp>
      <p:sp>
        <p:nvSpPr>
          <p:cNvPr id="38916" name="AutoShape 47"/>
          <p:cNvSpPr>
            <a:spLocks noChangeArrowheads="1"/>
          </p:cNvSpPr>
          <p:nvPr/>
        </p:nvSpPr>
        <p:spPr bwMode="auto">
          <a:xfrm>
            <a:off x="2438400" y="1219200"/>
            <a:ext cx="2514600" cy="5334000"/>
          </a:xfrm>
          <a:prstGeom prst="can">
            <a:avLst>
              <a:gd name="adj" fmla="val 53030"/>
            </a:avLst>
          </a:prstGeom>
          <a:solidFill>
            <a:srgbClr val="FFCC00">
              <a:alpha val="27058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ZA" altLang="en-US"/>
          </a:p>
        </p:txBody>
      </p:sp>
      <p:sp>
        <p:nvSpPr>
          <p:cNvPr id="38917" name="Text Box 48"/>
          <p:cNvSpPr txBox="1">
            <a:spLocks noChangeArrowheads="1"/>
          </p:cNvSpPr>
          <p:nvPr/>
        </p:nvSpPr>
        <p:spPr bwMode="auto">
          <a:xfrm>
            <a:off x="2438400" y="1676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Context</a:t>
            </a:r>
          </a:p>
        </p:txBody>
      </p:sp>
      <p:sp>
        <p:nvSpPr>
          <p:cNvPr id="38918" name="Text Box 49"/>
          <p:cNvSpPr txBox="1">
            <a:spLocks noChangeArrowheads="1"/>
          </p:cNvSpPr>
          <p:nvPr/>
        </p:nvSpPr>
        <p:spPr bwMode="auto">
          <a:xfrm>
            <a:off x="42672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Core</a:t>
            </a:r>
          </a:p>
        </p:txBody>
      </p:sp>
      <p:sp>
        <p:nvSpPr>
          <p:cNvPr id="38919" name="Text Box 50"/>
          <p:cNvSpPr txBox="1">
            <a:spLocks noChangeArrowheads="1"/>
          </p:cNvSpPr>
          <p:nvPr/>
        </p:nvSpPr>
        <p:spPr bwMode="auto">
          <a:xfrm>
            <a:off x="5867400" y="1676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Capacity</a:t>
            </a:r>
          </a:p>
        </p:txBody>
      </p:sp>
      <p:sp>
        <p:nvSpPr>
          <p:cNvPr id="38920" name="Line 53"/>
          <p:cNvSpPr>
            <a:spLocks noChangeShapeType="1"/>
          </p:cNvSpPr>
          <p:nvPr/>
        </p:nvSpPr>
        <p:spPr bwMode="auto">
          <a:xfrm flipV="1">
            <a:off x="1179513" y="2000250"/>
            <a:ext cx="46037" cy="3405188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ZA"/>
          </a:p>
        </p:txBody>
      </p:sp>
      <p:sp>
        <p:nvSpPr>
          <p:cNvPr id="38921" name="Line 57"/>
          <p:cNvSpPr>
            <a:spLocks noChangeShapeType="1"/>
          </p:cNvSpPr>
          <p:nvPr/>
        </p:nvSpPr>
        <p:spPr bwMode="auto">
          <a:xfrm flipV="1">
            <a:off x="7924800" y="2986088"/>
            <a:ext cx="0" cy="137160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ZA"/>
          </a:p>
        </p:txBody>
      </p:sp>
      <p:sp>
        <p:nvSpPr>
          <p:cNvPr id="38922" name="Text Box 59"/>
          <p:cNvSpPr txBox="1">
            <a:spLocks noChangeArrowheads="1"/>
          </p:cNvSpPr>
          <p:nvPr/>
        </p:nvSpPr>
        <p:spPr bwMode="auto">
          <a:xfrm>
            <a:off x="7467600" y="4583113"/>
            <a:ext cx="16764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Prayer</a:t>
            </a:r>
          </a:p>
          <a:p>
            <a:pPr>
              <a:spcBef>
                <a:spcPct val="50000"/>
              </a:spcBef>
            </a:pPr>
            <a:r>
              <a:rPr lang="en-US" sz="1600"/>
              <a:t>Circumstances</a:t>
            </a:r>
          </a:p>
          <a:p>
            <a:pPr>
              <a:spcBef>
                <a:spcPct val="50000"/>
              </a:spcBef>
            </a:pPr>
            <a:r>
              <a:rPr lang="en-US" sz="1600"/>
              <a:t>Scripture</a:t>
            </a:r>
          </a:p>
          <a:p>
            <a:pPr>
              <a:spcBef>
                <a:spcPct val="50000"/>
              </a:spcBef>
            </a:pPr>
            <a:r>
              <a:rPr lang="en-US" sz="1600"/>
              <a:t>Godly Friends</a:t>
            </a:r>
          </a:p>
        </p:txBody>
      </p:sp>
      <p:sp>
        <p:nvSpPr>
          <p:cNvPr id="38923" name="Text Box 60"/>
          <p:cNvSpPr txBox="1">
            <a:spLocks noChangeArrowheads="1"/>
          </p:cNvSpPr>
          <p:nvPr/>
        </p:nvSpPr>
        <p:spPr bwMode="auto">
          <a:xfrm>
            <a:off x="7467600" y="757238"/>
            <a:ext cx="14478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Assessments</a:t>
            </a:r>
          </a:p>
          <a:p>
            <a:pPr>
              <a:spcBef>
                <a:spcPct val="50000"/>
              </a:spcBef>
            </a:pPr>
            <a:r>
              <a:rPr lang="en-US" sz="1600"/>
              <a:t>Analysis</a:t>
            </a:r>
          </a:p>
          <a:p>
            <a:pPr>
              <a:spcBef>
                <a:spcPct val="50000"/>
              </a:spcBef>
            </a:pPr>
            <a:r>
              <a:rPr lang="en-US" sz="1600"/>
              <a:t>Strategy</a:t>
            </a:r>
          </a:p>
          <a:p>
            <a:pPr>
              <a:spcBef>
                <a:spcPct val="50000"/>
              </a:spcBef>
            </a:pPr>
            <a:r>
              <a:rPr lang="en-US" sz="1600"/>
              <a:t>Low Cost Probes</a:t>
            </a:r>
          </a:p>
          <a:p>
            <a:pPr>
              <a:spcBef>
                <a:spcPct val="50000"/>
              </a:spcBef>
            </a:pPr>
            <a:r>
              <a:rPr lang="en-US" sz="1600"/>
              <a:t>Action</a:t>
            </a:r>
          </a:p>
        </p:txBody>
      </p:sp>
      <p:pic>
        <p:nvPicPr>
          <p:cNvPr id="38924" name="Picture 17" descr="http://www.clker.com/cliparts/7/R/k/X/l/H/cropped-head-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150" y="404813"/>
            <a:ext cx="1020763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rt 1"/>
          <p:cNvSpPr/>
          <p:nvPr/>
        </p:nvSpPr>
        <p:spPr>
          <a:xfrm>
            <a:off x="590550" y="5405438"/>
            <a:ext cx="1223963" cy="1147762"/>
          </a:xfrm>
          <a:prstGeom prst="hear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5C6FB-F74B-40D9-9111-A9CBA6CDA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400" dirty="0"/>
              <a:t>2.  My 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2E7A0-D92E-497A-914A-645865039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886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ZA" dirty="0"/>
          </a:p>
          <a:p>
            <a:pPr marL="0" indent="0" algn="ctr">
              <a:buNone/>
            </a:pPr>
            <a:r>
              <a:rPr lang="en-ZA" sz="4000" b="1" dirty="0"/>
              <a:t>Inspire and equip </a:t>
            </a:r>
          </a:p>
          <a:p>
            <a:pPr marL="0" indent="0" algn="ctr">
              <a:buNone/>
            </a:pPr>
            <a:r>
              <a:rPr lang="en-ZA" sz="4000" b="1" dirty="0"/>
              <a:t>Leaders</a:t>
            </a:r>
          </a:p>
          <a:p>
            <a:pPr marL="0" indent="0" algn="ctr">
              <a:buNone/>
            </a:pPr>
            <a:r>
              <a:rPr lang="en-ZA" sz="4000" b="1" dirty="0"/>
              <a:t>To live a life of significance</a:t>
            </a:r>
          </a:p>
        </p:txBody>
      </p:sp>
    </p:spTree>
    <p:extLst>
      <p:ext uri="{BB962C8B-B14F-4D97-AF65-F5344CB8AC3E}">
        <p14:creationId xmlns:p14="http://schemas.microsoft.com/office/powerpoint/2010/main" val="208525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C3914-6670-4300-8157-F1A994C5E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800" dirty="0"/>
              <a:t>3. 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823F8-1092-4ADD-B973-EDD9C3C28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None/>
            </a:pPr>
            <a:r>
              <a:rPr lang="en-US" altLang="en-US" sz="4000" dirty="0">
                <a:solidFill>
                  <a:prstClr val="white"/>
                </a:solidFill>
              </a:rPr>
              <a:t>Most people are over prepared for the first half of life and underprepared for the second half.  </a:t>
            </a:r>
          </a:p>
          <a:p>
            <a:pPr lvl="0" eaLnBrk="1" hangingPunct="1">
              <a:buNone/>
            </a:pPr>
            <a:r>
              <a:rPr lang="en-US" altLang="en-US" sz="4000" dirty="0">
                <a:solidFill>
                  <a:prstClr val="white"/>
                </a:solidFill>
              </a:rPr>
              <a:t>  And there’s no university for the second half of life.</a:t>
            </a:r>
          </a:p>
          <a:p>
            <a:pPr lvl="0" algn="r" eaLnBrk="1" hangingPunct="1">
              <a:buNone/>
            </a:pPr>
            <a:r>
              <a:rPr lang="en-US" altLang="en-US" sz="4000" dirty="0">
                <a:solidFill>
                  <a:prstClr val="white"/>
                </a:solidFill>
              </a:rPr>
              <a:t>	</a:t>
            </a:r>
            <a:r>
              <a:rPr lang="en-US" altLang="en-US" sz="3600" dirty="0">
                <a:solidFill>
                  <a:prstClr val="white"/>
                </a:solidFill>
                <a:latin typeface="Lucida Handwriting" pitchFamily="66" charset="0"/>
              </a:rPr>
              <a:t>Peter Drucker</a:t>
            </a:r>
            <a:endParaRPr lang="en-US" altLang="en-US" sz="4000" dirty="0">
              <a:solidFill>
                <a:prstClr val="white"/>
              </a:solidFill>
              <a:latin typeface="Lucida Handwriting" pitchFamily="66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479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>
                <a:solidFill>
                  <a:schemeClr val="accent6">
                    <a:tint val="1000"/>
                  </a:schemeClr>
                </a:solidFill>
              </a:rPr>
              <a:t>EPHESIANS 2:10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ZA" sz="3200" dirty="0"/>
              <a:t>For we are God’s workmanship,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ZA" sz="3200" dirty="0"/>
              <a:t>created in Christ Jesus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ZA" sz="3200" dirty="0"/>
              <a:t>to do good works,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ZA" sz="3200" dirty="0"/>
              <a:t>which God prepared in advance for us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ZA" sz="3200" dirty="0"/>
              <a:t>to do</a:t>
            </a:r>
          </a:p>
          <a:p>
            <a:pPr marL="0" indent="0" algn="ctr" eaLnBrk="1" hangingPunct="1">
              <a:buFont typeface="Arial" charset="0"/>
              <a:buNone/>
            </a:pPr>
            <a:endParaRPr lang="en-ZA" sz="3200" dirty="0"/>
          </a:p>
          <a:p>
            <a:pPr marL="0" indent="0" algn="ctr" eaLnBrk="1" hangingPunct="1">
              <a:buFont typeface="Arial" charset="0"/>
              <a:buNone/>
            </a:pPr>
            <a:r>
              <a:rPr lang="en-ZA" sz="3600" b="1" dirty="0">
                <a:solidFill>
                  <a:srgbClr val="C00000"/>
                </a:solidFill>
              </a:rPr>
              <a:t>What did God prepared us to do ???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/>
          <p:cNvSpPr/>
          <p:nvPr/>
        </p:nvSpPr>
        <p:spPr>
          <a:xfrm>
            <a:off x="683568" y="2852936"/>
            <a:ext cx="5913645" cy="3522760"/>
          </a:xfrm>
          <a:custGeom>
            <a:avLst/>
            <a:gdLst>
              <a:gd name="connsiteX0" fmla="*/ 0 w 5959365"/>
              <a:gd name="connsiteY0" fmla="*/ 3209892 h 3561022"/>
              <a:gd name="connsiteX1" fmla="*/ 1434662 w 5959365"/>
              <a:gd name="connsiteY1" fmla="*/ 3272954 h 3561022"/>
              <a:gd name="connsiteX2" fmla="*/ 3909848 w 5959365"/>
              <a:gd name="connsiteY2" fmla="*/ 72554 h 3561022"/>
              <a:gd name="connsiteX3" fmla="*/ 5959365 w 5959365"/>
              <a:gd name="connsiteY3" fmla="*/ 1349560 h 3561022"/>
              <a:gd name="connsiteX0" fmla="*/ 0 w 5959365"/>
              <a:gd name="connsiteY0" fmla="*/ 3248297 h 3599427"/>
              <a:gd name="connsiteX1" fmla="*/ 1434662 w 5959365"/>
              <a:gd name="connsiteY1" fmla="*/ 3311359 h 3599427"/>
              <a:gd name="connsiteX2" fmla="*/ 3909848 w 5959365"/>
              <a:gd name="connsiteY2" fmla="*/ 110959 h 3599427"/>
              <a:gd name="connsiteX3" fmla="*/ 5438720 w 5959365"/>
              <a:gd name="connsiteY3" fmla="*/ 794293 h 3599427"/>
              <a:gd name="connsiteX4" fmla="*/ 5959365 w 5959365"/>
              <a:gd name="connsiteY4" fmla="*/ 1387965 h 3599427"/>
              <a:gd name="connsiteX0" fmla="*/ 0 w 6386085"/>
              <a:gd name="connsiteY0" fmla="*/ 3248297 h 3599427"/>
              <a:gd name="connsiteX1" fmla="*/ 1434662 w 6386085"/>
              <a:gd name="connsiteY1" fmla="*/ 3311359 h 3599427"/>
              <a:gd name="connsiteX2" fmla="*/ 3909848 w 6386085"/>
              <a:gd name="connsiteY2" fmla="*/ 110959 h 3599427"/>
              <a:gd name="connsiteX3" fmla="*/ 5438720 w 6386085"/>
              <a:gd name="connsiteY3" fmla="*/ 794293 h 3599427"/>
              <a:gd name="connsiteX4" fmla="*/ 6386085 w 6386085"/>
              <a:gd name="connsiteY4" fmla="*/ 2012805 h 3599427"/>
              <a:gd name="connsiteX0" fmla="*/ 0 w 6386085"/>
              <a:gd name="connsiteY0" fmla="*/ 3156073 h 3507203"/>
              <a:gd name="connsiteX1" fmla="*/ 1434662 w 6386085"/>
              <a:gd name="connsiteY1" fmla="*/ 3219135 h 3507203"/>
              <a:gd name="connsiteX2" fmla="*/ 3909848 w 6386085"/>
              <a:gd name="connsiteY2" fmla="*/ 18735 h 3507203"/>
              <a:gd name="connsiteX3" fmla="*/ 6386085 w 6386085"/>
              <a:gd name="connsiteY3" fmla="*/ 1920581 h 3507203"/>
              <a:gd name="connsiteX0" fmla="*/ 0 w 6386085"/>
              <a:gd name="connsiteY0" fmla="*/ 3140986 h 3491020"/>
              <a:gd name="connsiteX1" fmla="*/ 1434662 w 6386085"/>
              <a:gd name="connsiteY1" fmla="*/ 3204048 h 3491020"/>
              <a:gd name="connsiteX2" fmla="*/ 4184168 w 6386085"/>
              <a:gd name="connsiteY2" fmla="*/ 18888 h 3491020"/>
              <a:gd name="connsiteX3" fmla="*/ 6386085 w 6386085"/>
              <a:gd name="connsiteY3" fmla="*/ 1905494 h 3491020"/>
              <a:gd name="connsiteX0" fmla="*/ 0 w 5913645"/>
              <a:gd name="connsiteY0" fmla="*/ 3172726 h 3522760"/>
              <a:gd name="connsiteX1" fmla="*/ 1434662 w 5913645"/>
              <a:gd name="connsiteY1" fmla="*/ 3235788 h 3522760"/>
              <a:gd name="connsiteX2" fmla="*/ 4184168 w 5913645"/>
              <a:gd name="connsiteY2" fmla="*/ 50628 h 3522760"/>
              <a:gd name="connsiteX3" fmla="*/ 5913645 w 5913645"/>
              <a:gd name="connsiteY3" fmla="*/ 1358114 h 352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3645" h="3522760">
                <a:moveTo>
                  <a:pt x="0" y="3172726"/>
                </a:moveTo>
                <a:cubicBezTo>
                  <a:pt x="391510" y="3465702"/>
                  <a:pt x="737301" y="3756138"/>
                  <a:pt x="1434662" y="3235788"/>
                </a:cubicBezTo>
                <a:cubicBezTo>
                  <a:pt x="2132023" y="2715438"/>
                  <a:pt x="3437671" y="363574"/>
                  <a:pt x="4184168" y="50628"/>
                </a:cubicBezTo>
                <a:cubicBezTo>
                  <a:pt x="4930665" y="-262318"/>
                  <a:pt x="5397762" y="961896"/>
                  <a:pt x="5913645" y="1358114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1390206" y="4614316"/>
            <a:ext cx="1297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b="1" dirty="0"/>
              <a:t>SUCCESS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776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4. Success to Significance</a:t>
            </a:r>
            <a:br>
              <a:rPr lang="en-US" dirty="0"/>
            </a:br>
            <a:r>
              <a:rPr lang="en-US" dirty="0"/>
              <a:t>Sigmoid Curve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00502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/>
          <p:cNvSpPr/>
          <p:nvPr/>
        </p:nvSpPr>
        <p:spPr>
          <a:xfrm>
            <a:off x="683568" y="2852936"/>
            <a:ext cx="5913645" cy="3522760"/>
          </a:xfrm>
          <a:custGeom>
            <a:avLst/>
            <a:gdLst>
              <a:gd name="connsiteX0" fmla="*/ 0 w 5959365"/>
              <a:gd name="connsiteY0" fmla="*/ 3209892 h 3561022"/>
              <a:gd name="connsiteX1" fmla="*/ 1434662 w 5959365"/>
              <a:gd name="connsiteY1" fmla="*/ 3272954 h 3561022"/>
              <a:gd name="connsiteX2" fmla="*/ 3909848 w 5959365"/>
              <a:gd name="connsiteY2" fmla="*/ 72554 h 3561022"/>
              <a:gd name="connsiteX3" fmla="*/ 5959365 w 5959365"/>
              <a:gd name="connsiteY3" fmla="*/ 1349560 h 3561022"/>
              <a:gd name="connsiteX0" fmla="*/ 0 w 5959365"/>
              <a:gd name="connsiteY0" fmla="*/ 3248297 h 3599427"/>
              <a:gd name="connsiteX1" fmla="*/ 1434662 w 5959365"/>
              <a:gd name="connsiteY1" fmla="*/ 3311359 h 3599427"/>
              <a:gd name="connsiteX2" fmla="*/ 3909848 w 5959365"/>
              <a:gd name="connsiteY2" fmla="*/ 110959 h 3599427"/>
              <a:gd name="connsiteX3" fmla="*/ 5438720 w 5959365"/>
              <a:gd name="connsiteY3" fmla="*/ 794293 h 3599427"/>
              <a:gd name="connsiteX4" fmla="*/ 5959365 w 5959365"/>
              <a:gd name="connsiteY4" fmla="*/ 1387965 h 3599427"/>
              <a:gd name="connsiteX0" fmla="*/ 0 w 6386085"/>
              <a:gd name="connsiteY0" fmla="*/ 3248297 h 3599427"/>
              <a:gd name="connsiteX1" fmla="*/ 1434662 w 6386085"/>
              <a:gd name="connsiteY1" fmla="*/ 3311359 h 3599427"/>
              <a:gd name="connsiteX2" fmla="*/ 3909848 w 6386085"/>
              <a:gd name="connsiteY2" fmla="*/ 110959 h 3599427"/>
              <a:gd name="connsiteX3" fmla="*/ 5438720 w 6386085"/>
              <a:gd name="connsiteY3" fmla="*/ 794293 h 3599427"/>
              <a:gd name="connsiteX4" fmla="*/ 6386085 w 6386085"/>
              <a:gd name="connsiteY4" fmla="*/ 2012805 h 3599427"/>
              <a:gd name="connsiteX0" fmla="*/ 0 w 6386085"/>
              <a:gd name="connsiteY0" fmla="*/ 3156073 h 3507203"/>
              <a:gd name="connsiteX1" fmla="*/ 1434662 w 6386085"/>
              <a:gd name="connsiteY1" fmla="*/ 3219135 h 3507203"/>
              <a:gd name="connsiteX2" fmla="*/ 3909848 w 6386085"/>
              <a:gd name="connsiteY2" fmla="*/ 18735 h 3507203"/>
              <a:gd name="connsiteX3" fmla="*/ 6386085 w 6386085"/>
              <a:gd name="connsiteY3" fmla="*/ 1920581 h 3507203"/>
              <a:gd name="connsiteX0" fmla="*/ 0 w 6386085"/>
              <a:gd name="connsiteY0" fmla="*/ 3140986 h 3491020"/>
              <a:gd name="connsiteX1" fmla="*/ 1434662 w 6386085"/>
              <a:gd name="connsiteY1" fmla="*/ 3204048 h 3491020"/>
              <a:gd name="connsiteX2" fmla="*/ 4184168 w 6386085"/>
              <a:gd name="connsiteY2" fmla="*/ 18888 h 3491020"/>
              <a:gd name="connsiteX3" fmla="*/ 6386085 w 6386085"/>
              <a:gd name="connsiteY3" fmla="*/ 1905494 h 3491020"/>
              <a:gd name="connsiteX0" fmla="*/ 0 w 5913645"/>
              <a:gd name="connsiteY0" fmla="*/ 3172726 h 3522760"/>
              <a:gd name="connsiteX1" fmla="*/ 1434662 w 5913645"/>
              <a:gd name="connsiteY1" fmla="*/ 3235788 h 3522760"/>
              <a:gd name="connsiteX2" fmla="*/ 4184168 w 5913645"/>
              <a:gd name="connsiteY2" fmla="*/ 50628 h 3522760"/>
              <a:gd name="connsiteX3" fmla="*/ 5913645 w 5913645"/>
              <a:gd name="connsiteY3" fmla="*/ 1358114 h 352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3645" h="3522760">
                <a:moveTo>
                  <a:pt x="0" y="3172726"/>
                </a:moveTo>
                <a:cubicBezTo>
                  <a:pt x="391510" y="3465702"/>
                  <a:pt x="737301" y="3756138"/>
                  <a:pt x="1434662" y="3235788"/>
                </a:cubicBezTo>
                <a:cubicBezTo>
                  <a:pt x="2132023" y="2715438"/>
                  <a:pt x="3437671" y="363574"/>
                  <a:pt x="4184168" y="50628"/>
                </a:cubicBezTo>
                <a:cubicBezTo>
                  <a:pt x="4930665" y="-262318"/>
                  <a:pt x="5397762" y="961896"/>
                  <a:pt x="5913645" y="1358114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TextBox 7"/>
          <p:cNvSpPr txBox="1"/>
          <p:nvPr/>
        </p:nvSpPr>
        <p:spPr>
          <a:xfrm>
            <a:off x="1259632" y="4695527"/>
            <a:ext cx="1297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b="1" dirty="0"/>
              <a:t>SUCCESS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81440" y="1377099"/>
            <a:ext cx="4611608" cy="2713250"/>
            <a:chOff x="3781440" y="1377099"/>
            <a:chExt cx="4611608" cy="2713250"/>
          </a:xfrm>
        </p:grpSpPr>
        <p:sp>
          <p:nvSpPr>
            <p:cNvPr id="6" name="Freeform: Shape 5"/>
            <p:cNvSpPr/>
            <p:nvPr/>
          </p:nvSpPr>
          <p:spPr>
            <a:xfrm>
              <a:off x="3781440" y="1377099"/>
              <a:ext cx="4611608" cy="2713250"/>
            </a:xfrm>
            <a:custGeom>
              <a:avLst/>
              <a:gdLst>
                <a:gd name="connsiteX0" fmla="*/ 0 w 5562600"/>
                <a:gd name="connsiteY0" fmla="*/ 1082040 h 2555165"/>
                <a:gd name="connsiteX1" fmla="*/ 2011680 w 5562600"/>
                <a:gd name="connsiteY1" fmla="*/ 2529840 h 2555165"/>
                <a:gd name="connsiteX2" fmla="*/ 5562600 w 5562600"/>
                <a:gd name="connsiteY2" fmla="*/ 0 h 2555165"/>
                <a:gd name="connsiteX0" fmla="*/ 0 w 5389633"/>
                <a:gd name="connsiteY0" fmla="*/ 1615440 h 2616859"/>
                <a:gd name="connsiteX1" fmla="*/ 1838713 w 5389633"/>
                <a:gd name="connsiteY1" fmla="*/ 2529840 h 2616859"/>
                <a:gd name="connsiteX2" fmla="*/ 5389633 w 5389633"/>
                <a:gd name="connsiteY2" fmla="*/ 0 h 2616859"/>
                <a:gd name="connsiteX0" fmla="*/ 0 w 5233963"/>
                <a:gd name="connsiteY0" fmla="*/ 1828800 h 2666719"/>
                <a:gd name="connsiteX1" fmla="*/ 1683043 w 5233963"/>
                <a:gd name="connsiteY1" fmla="*/ 2529840 h 2666719"/>
                <a:gd name="connsiteX2" fmla="*/ 5233963 w 5233963"/>
                <a:gd name="connsiteY2" fmla="*/ 0 h 2666719"/>
                <a:gd name="connsiteX0" fmla="*/ 0 w 5233963"/>
                <a:gd name="connsiteY0" fmla="*/ 1828800 h 2663937"/>
                <a:gd name="connsiteX1" fmla="*/ 1683043 w 5233963"/>
                <a:gd name="connsiteY1" fmla="*/ 2529840 h 2663937"/>
                <a:gd name="connsiteX2" fmla="*/ 5233963 w 5233963"/>
                <a:gd name="connsiteY2" fmla="*/ 0 h 2663937"/>
                <a:gd name="connsiteX0" fmla="*/ 0 w 5233963"/>
                <a:gd name="connsiteY0" fmla="*/ 1828800 h 2713250"/>
                <a:gd name="connsiteX1" fmla="*/ 2011680 w 5233963"/>
                <a:gd name="connsiteY1" fmla="*/ 2590800 h 2713250"/>
                <a:gd name="connsiteX2" fmla="*/ 5233963 w 5233963"/>
                <a:gd name="connsiteY2" fmla="*/ 0 h 271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33963" h="2713250">
                  <a:moveTo>
                    <a:pt x="0" y="1828800"/>
                  </a:moveTo>
                  <a:cubicBezTo>
                    <a:pt x="680664" y="2627630"/>
                    <a:pt x="1139353" y="2895600"/>
                    <a:pt x="2011680" y="2590800"/>
                  </a:cubicBezTo>
                  <a:cubicBezTo>
                    <a:pt x="2884007" y="2286000"/>
                    <a:pt x="3922053" y="1174750"/>
                    <a:pt x="5233963" y="0"/>
                  </a:cubicBezTo>
                </a:path>
              </a:pathLst>
            </a:custGeom>
            <a:noFill/>
            <a:ln w="57150">
              <a:solidFill>
                <a:srgbClr val="92D05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92080" y="1653352"/>
              <a:ext cx="23903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ZA" sz="2400" b="1" dirty="0">
                  <a:solidFill>
                    <a:srgbClr val="92D050"/>
                  </a:solidFill>
                </a:rPr>
                <a:t>SIGNIFICANCE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419872" y="3192265"/>
            <a:ext cx="430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2348" y="3429000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4000" dirty="0"/>
              <a:t>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Sigmoid Curve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193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867525-0AB9-49B4-9FDD-C14F185ED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Bob Buford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AEC0F-462F-4CD9-BE40-E4EE3A02D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ZA" sz="3200" b="1" dirty="0"/>
              <a:t>SUCCESS</a:t>
            </a:r>
            <a:r>
              <a:rPr lang="en-ZA" sz="3200" dirty="0"/>
              <a:t> means using your knowledge and experience (time, talent, treasure) </a:t>
            </a:r>
            <a:r>
              <a:rPr lang="en-ZA" sz="3200" dirty="0">
                <a:solidFill>
                  <a:srgbClr val="FFFF00"/>
                </a:solidFill>
              </a:rPr>
              <a:t>to satisfy yourself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sz="3200" b="1" dirty="0"/>
              <a:t>SIGNIFICANCE</a:t>
            </a:r>
            <a:r>
              <a:rPr lang="en-ZA" sz="3200" dirty="0"/>
              <a:t> means using your knowledge and experience (time, talent, treasure) </a:t>
            </a:r>
            <a:r>
              <a:rPr lang="en-ZA" sz="3200" dirty="0">
                <a:solidFill>
                  <a:srgbClr val="FFFF00"/>
                </a:solidFill>
              </a:rPr>
              <a:t>to change the lives of others</a:t>
            </a:r>
          </a:p>
        </p:txBody>
      </p:sp>
    </p:spTree>
    <p:extLst>
      <p:ext uri="{BB962C8B-B14F-4D97-AF65-F5344CB8AC3E}">
        <p14:creationId xmlns:p14="http://schemas.microsoft.com/office/powerpoint/2010/main" val="70230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276376-07F1-42E7-A860-713AF61E4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en-ZA" dirty="0"/>
              <a:t>Dallas Willard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95F8E6-7472-48B8-87FE-0432165B1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78092"/>
            <a:ext cx="4038600" cy="4948072"/>
          </a:xfrm>
        </p:spPr>
        <p:txBody>
          <a:bodyPr/>
          <a:lstStyle/>
          <a:p>
            <a:pPr marL="0" indent="0" algn="ctr">
              <a:buNone/>
            </a:pPr>
            <a:r>
              <a:rPr lang="en-ZA" b="1" dirty="0"/>
              <a:t>SUCCESS</a:t>
            </a:r>
          </a:p>
          <a:p>
            <a:r>
              <a:rPr lang="en-ZA" dirty="0"/>
              <a:t>Has more to do with </a:t>
            </a:r>
            <a:r>
              <a:rPr lang="en-ZA" dirty="0">
                <a:solidFill>
                  <a:srgbClr val="FFFF00"/>
                </a:solidFill>
              </a:rPr>
              <a:t>outcomes I am in charge of.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2EC091-3494-4E24-B88F-A0231FB55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96753"/>
            <a:ext cx="4038600" cy="4948072"/>
          </a:xfrm>
        </p:spPr>
        <p:txBody>
          <a:bodyPr/>
          <a:lstStyle/>
          <a:p>
            <a:pPr marL="0" indent="0" algn="ctr">
              <a:buNone/>
            </a:pPr>
            <a:r>
              <a:rPr lang="en-ZA" b="1" dirty="0"/>
              <a:t>SIGNIFICANCE</a:t>
            </a:r>
          </a:p>
          <a:p>
            <a:r>
              <a:rPr lang="en-ZA" dirty="0"/>
              <a:t>Has more to do with </a:t>
            </a:r>
            <a:r>
              <a:rPr lang="en-ZA" dirty="0">
                <a:solidFill>
                  <a:srgbClr val="FFFF00"/>
                </a:solidFill>
              </a:rPr>
              <a:t>outcomes I am not in charge of.</a:t>
            </a:r>
          </a:p>
          <a:p>
            <a:r>
              <a:rPr lang="en-ZA" dirty="0"/>
              <a:t>We resign the outcomes to God. We let a power beyond ourselves take care of them.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28193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BB88B-E36B-4436-919C-5AD5E9B1F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CE90A-90DC-4BA8-A0A6-7D94EEF01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836713"/>
            <a:ext cx="4038600" cy="5308112"/>
          </a:xfrm>
        </p:spPr>
        <p:txBody>
          <a:bodyPr/>
          <a:lstStyle/>
          <a:p>
            <a:pPr marL="0" indent="0" algn="ctr">
              <a:buNone/>
            </a:pPr>
            <a:r>
              <a:rPr lang="en-ZA" dirty="0"/>
              <a:t>SUCCESS</a:t>
            </a:r>
          </a:p>
          <a:p>
            <a:endParaRPr lang="en-ZA" dirty="0"/>
          </a:p>
          <a:p>
            <a:r>
              <a:rPr lang="en-ZA" dirty="0"/>
              <a:t>Focuses on </a:t>
            </a:r>
            <a:r>
              <a:rPr lang="en-ZA" dirty="0">
                <a:solidFill>
                  <a:srgbClr val="FFFF00"/>
                </a:solidFill>
              </a:rPr>
              <a:t>my action, my control and my outcomes.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A9ECCB-B940-4897-8B71-76CD17369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836714"/>
            <a:ext cx="4038600" cy="5289450"/>
          </a:xfrm>
        </p:spPr>
        <p:txBody>
          <a:bodyPr/>
          <a:lstStyle/>
          <a:p>
            <a:pPr marL="0" indent="0" algn="ctr">
              <a:buNone/>
            </a:pPr>
            <a:r>
              <a:rPr lang="en-ZA" dirty="0"/>
              <a:t>SIGNIFICANCE</a:t>
            </a:r>
          </a:p>
          <a:p>
            <a:endParaRPr lang="en-ZA" dirty="0"/>
          </a:p>
          <a:p>
            <a:r>
              <a:rPr lang="en-ZA" dirty="0"/>
              <a:t>It is found in a much larger context.</a:t>
            </a:r>
          </a:p>
          <a:p>
            <a:r>
              <a:rPr lang="en-ZA" dirty="0"/>
              <a:t>I am not running that context.</a:t>
            </a:r>
          </a:p>
          <a:p>
            <a:r>
              <a:rPr lang="en-ZA" dirty="0"/>
              <a:t>The step of </a:t>
            </a:r>
            <a:r>
              <a:rPr lang="en-ZA" dirty="0">
                <a:solidFill>
                  <a:srgbClr val="FFFF00"/>
                </a:solidFill>
              </a:rPr>
              <a:t>surrender</a:t>
            </a:r>
            <a:r>
              <a:rPr lang="en-ZA" dirty="0"/>
              <a:t> is crucial because surrender allows me to </a:t>
            </a:r>
            <a:r>
              <a:rPr lang="en-ZA" dirty="0">
                <a:solidFill>
                  <a:srgbClr val="FFFF00"/>
                </a:solidFill>
              </a:rPr>
              <a:t>release the outcome</a:t>
            </a:r>
            <a:r>
              <a:rPr lang="en-Z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6163144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16722</TotalTime>
  <Words>663</Words>
  <Application>Microsoft Office PowerPoint</Application>
  <PresentationFormat>On-screen Show (4:3)</PresentationFormat>
  <Paragraphs>128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Lucida Handwriting</vt:lpstr>
      <vt:lpstr>Tw Cen MT</vt:lpstr>
      <vt:lpstr>Wingdings 3</vt:lpstr>
      <vt:lpstr>Thatch</vt:lpstr>
      <vt:lpstr>Tommy O’Kennedy</vt:lpstr>
      <vt:lpstr>2.  My Mission Statement</vt:lpstr>
      <vt:lpstr>3.  Problem</vt:lpstr>
      <vt:lpstr>EPHESIANS 2:10</vt:lpstr>
      <vt:lpstr>4. Success to Significance Sigmoid Curve</vt:lpstr>
      <vt:lpstr>Sigmoid Curve</vt:lpstr>
      <vt:lpstr>Bob Buford</vt:lpstr>
      <vt:lpstr>Dallas Willard</vt:lpstr>
      <vt:lpstr>PowerPoint Presentation</vt:lpstr>
      <vt:lpstr>FROM SUCCESS TO SIGNIFICANCE</vt:lpstr>
      <vt:lpstr>I Am The Beloved</vt:lpstr>
      <vt:lpstr>5.  The Journey</vt:lpstr>
      <vt:lpstr>THE HALFTIME JOURNEY Foundation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 TIME</dc:title>
  <dc:creator>INC</dc:creator>
  <cp:lastModifiedBy>Le Roux, W, Mev &lt;wler@sun.ac.za&gt;</cp:lastModifiedBy>
  <cp:revision>721</cp:revision>
  <dcterms:created xsi:type="dcterms:W3CDTF">2009-10-01T17:50:04Z</dcterms:created>
  <dcterms:modified xsi:type="dcterms:W3CDTF">2018-06-18T11:25:10Z</dcterms:modified>
</cp:coreProperties>
</file>